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pos="211">
          <p15:clr>
            <a:srgbClr val="A4A3A4"/>
          </p15:clr>
        </p15:guide>
        <p15:guide id="4" pos="7651">
          <p15:clr>
            <a:srgbClr val="A4A3A4"/>
          </p15:clr>
        </p15:guide>
        <p15:guide id="5" pos="5896">
          <p15:clr>
            <a:srgbClr val="A4A3A4"/>
          </p15:clr>
        </p15:guide>
        <p15:guide id="6" pos="1119">
          <p15:clr>
            <a:srgbClr val="A4A3A4"/>
          </p15:clr>
        </p15:guide>
        <p15:guide id="7" pos="74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yh5W3bzCmmgZEjCpduDHzZri83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TIMBEA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791981-075A-4AA5-B829-3A7B9B2E8622}">
  <a:tblStyle styleId="{36791981-075A-4AA5-B829-3A7B9B2E86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>
        <p:guide orient="horz" pos="935"/>
        <p:guide orient="horz" pos="4201"/>
        <p:guide pos="211"/>
        <p:guide pos="7651"/>
        <p:guide pos="5896"/>
        <p:guide pos="1119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cuments%20XT\Cours\Economics%20of%20environment%202010\CO2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463920921267932E-2"/>
          <c:y val="6.2847759845274784E-2"/>
          <c:w val="0.86668783372703184"/>
          <c:h val="0.85530523520109458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55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D368-429B-880F-914E3B998BF8}"/>
              </c:ext>
            </c:extLst>
          </c:dPt>
          <c:dPt>
            <c:idx val="56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D368-429B-880F-914E3B998BF8}"/>
              </c:ext>
            </c:extLst>
          </c:dPt>
          <c:dPt>
            <c:idx val="57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D368-429B-880F-914E3B998BF8}"/>
              </c:ext>
            </c:extLst>
          </c:dPt>
          <c:dPt>
            <c:idx val="58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D368-429B-880F-914E3B998BF8}"/>
              </c:ext>
            </c:extLst>
          </c:dPt>
          <c:dPt>
            <c:idx val="59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9-D368-429B-880F-914E3B998BF8}"/>
              </c:ext>
            </c:extLst>
          </c:dPt>
          <c:dPt>
            <c:idx val="60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D368-429B-880F-914E3B998BF8}"/>
              </c:ext>
            </c:extLst>
          </c:dPt>
          <c:dPt>
            <c:idx val="61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D-D368-429B-880F-914E3B998BF8}"/>
              </c:ext>
            </c:extLst>
          </c:dPt>
          <c:dPt>
            <c:idx val="62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F-D368-429B-880F-914E3B998BF8}"/>
              </c:ext>
            </c:extLst>
          </c:dPt>
          <c:dPt>
            <c:idx val="63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D368-429B-880F-914E3B998BF8}"/>
              </c:ext>
            </c:extLst>
          </c:dPt>
          <c:dPt>
            <c:idx val="64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D368-429B-880F-914E3B998BF8}"/>
              </c:ext>
            </c:extLst>
          </c:dPt>
          <c:dPt>
            <c:idx val="65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D368-429B-880F-914E3B998BF8}"/>
              </c:ext>
            </c:extLst>
          </c:dPt>
          <c:dPt>
            <c:idx val="66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7-D368-429B-880F-914E3B998BF8}"/>
              </c:ext>
            </c:extLst>
          </c:dPt>
          <c:dPt>
            <c:idx val="67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D368-429B-880F-914E3B998BF8}"/>
              </c:ext>
            </c:extLst>
          </c:dPt>
          <c:dPt>
            <c:idx val="68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D368-429B-880F-914E3B998BF8}"/>
              </c:ext>
            </c:extLst>
          </c:dPt>
          <c:dPt>
            <c:idx val="69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D368-429B-880F-914E3B998BF8}"/>
              </c:ext>
            </c:extLst>
          </c:dPt>
          <c:dPt>
            <c:idx val="70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D368-429B-880F-914E3B998BF8}"/>
              </c:ext>
            </c:extLst>
          </c:dPt>
          <c:dPt>
            <c:idx val="71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1-D368-429B-880F-914E3B998BF8}"/>
              </c:ext>
            </c:extLst>
          </c:dPt>
          <c:dPt>
            <c:idx val="72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3-D368-429B-880F-914E3B998BF8}"/>
              </c:ext>
            </c:extLst>
          </c:dPt>
          <c:dPt>
            <c:idx val="73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5-D368-429B-880F-914E3B998BF8}"/>
              </c:ext>
            </c:extLst>
          </c:dPt>
          <c:dPt>
            <c:idx val="74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7-D368-429B-880F-914E3B998BF8}"/>
              </c:ext>
            </c:extLst>
          </c:dPt>
          <c:dPt>
            <c:idx val="75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D368-429B-880F-914E3B998BF8}"/>
              </c:ext>
            </c:extLst>
          </c:dPt>
          <c:dPt>
            <c:idx val="76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B-D368-429B-880F-914E3B998BF8}"/>
              </c:ext>
            </c:extLst>
          </c:dPt>
          <c:dPt>
            <c:idx val="77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D-D368-429B-880F-914E3B998BF8}"/>
              </c:ext>
            </c:extLst>
          </c:dPt>
          <c:dPt>
            <c:idx val="78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F-D368-429B-880F-914E3B998BF8}"/>
              </c:ext>
            </c:extLst>
          </c:dPt>
          <c:dPt>
            <c:idx val="79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1-D368-429B-880F-914E3B998BF8}"/>
              </c:ext>
            </c:extLst>
          </c:dPt>
          <c:dPt>
            <c:idx val="80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3-D368-429B-880F-914E3B998BF8}"/>
              </c:ext>
            </c:extLst>
          </c:dPt>
          <c:dPt>
            <c:idx val="81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5-D368-429B-880F-914E3B998BF8}"/>
              </c:ext>
            </c:extLst>
          </c:dPt>
          <c:dPt>
            <c:idx val="82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7-D368-429B-880F-914E3B998BF8}"/>
              </c:ext>
            </c:extLst>
          </c:dPt>
          <c:dPt>
            <c:idx val="83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9-D368-429B-880F-914E3B998BF8}"/>
              </c:ext>
            </c:extLst>
          </c:dPt>
          <c:dPt>
            <c:idx val="84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B-D368-429B-880F-914E3B998BF8}"/>
              </c:ext>
            </c:extLst>
          </c:dPt>
          <c:dPt>
            <c:idx val="85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D-D368-429B-880F-914E3B998BF8}"/>
              </c:ext>
            </c:extLst>
          </c:dPt>
          <c:dPt>
            <c:idx val="86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3F-D368-429B-880F-914E3B998BF8}"/>
              </c:ext>
            </c:extLst>
          </c:dPt>
          <c:dPt>
            <c:idx val="87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1-D368-429B-880F-914E3B998BF8}"/>
              </c:ext>
            </c:extLst>
          </c:dPt>
          <c:dPt>
            <c:idx val="88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3-D368-429B-880F-914E3B998BF8}"/>
              </c:ext>
            </c:extLst>
          </c:dPt>
          <c:dPt>
            <c:idx val="89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5-D368-429B-880F-914E3B998BF8}"/>
              </c:ext>
            </c:extLst>
          </c:dPt>
          <c:dPt>
            <c:idx val="90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7-D368-429B-880F-914E3B998BF8}"/>
              </c:ext>
            </c:extLst>
          </c:dPt>
          <c:dPt>
            <c:idx val="91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9-D368-429B-880F-914E3B998BF8}"/>
              </c:ext>
            </c:extLst>
          </c:dPt>
          <c:dPt>
            <c:idx val="92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B-D368-429B-880F-914E3B998BF8}"/>
              </c:ext>
            </c:extLst>
          </c:dPt>
          <c:dPt>
            <c:idx val="93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D-D368-429B-880F-914E3B998BF8}"/>
              </c:ext>
            </c:extLst>
          </c:dPt>
          <c:dPt>
            <c:idx val="94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4F-D368-429B-880F-914E3B998BF8}"/>
              </c:ext>
            </c:extLst>
          </c:dPt>
          <c:dPt>
            <c:idx val="95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1-D368-429B-880F-914E3B998BF8}"/>
              </c:ext>
            </c:extLst>
          </c:dPt>
          <c:dPt>
            <c:idx val="96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3-D368-429B-880F-914E3B998BF8}"/>
              </c:ext>
            </c:extLst>
          </c:dPt>
          <c:dPt>
            <c:idx val="97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5-D368-429B-880F-914E3B998BF8}"/>
              </c:ext>
            </c:extLst>
          </c:dPt>
          <c:dPt>
            <c:idx val="98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7-D368-429B-880F-914E3B998BF8}"/>
              </c:ext>
            </c:extLst>
          </c:dPt>
          <c:dPt>
            <c:idx val="99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9-D368-429B-880F-914E3B998BF8}"/>
              </c:ext>
            </c:extLst>
          </c:dPt>
          <c:dPt>
            <c:idx val="100"/>
            <c:bubble3D val="0"/>
            <c:spPr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5B-D368-429B-880F-914E3B998BF8}"/>
              </c:ext>
            </c:extLst>
          </c:dPt>
          <c:cat>
            <c:numRef>
              <c:f>France!$C$2:$CY$2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France!$C$11:$CY$11</c:f>
              <c:numCache>
                <c:formatCode>0.00</c:formatCode>
                <c:ptCount val="101"/>
                <c:pt idx="0">
                  <c:v>4.8367878744411774</c:v>
                </c:pt>
                <c:pt idx="1">
                  <c:v>5.442665461293247</c:v>
                </c:pt>
                <c:pt idx="2">
                  <c:v>5.3643559209904383</c:v>
                </c:pt>
                <c:pt idx="3">
                  <c:v>5.0295537639448824</c:v>
                </c:pt>
                <c:pt idx="4">
                  <c:v>5.2604553903345721</c:v>
                </c:pt>
                <c:pt idx="5">
                  <c:v>5.5043059777102235</c:v>
                </c:pt>
                <c:pt idx="6">
                  <c:v>6.1281688533941816</c:v>
                </c:pt>
                <c:pt idx="7">
                  <c:v>6.2746117503447394</c:v>
                </c:pt>
                <c:pt idx="8">
                  <c:v>5.9594162021802877</c:v>
                </c:pt>
                <c:pt idx="9">
                  <c:v>5.8019534451064203</c:v>
                </c:pt>
                <c:pt idx="10">
                  <c:v>5.8768496629016829</c:v>
                </c:pt>
                <c:pt idx="11">
                  <c:v>6.0109773753700546</c:v>
                </c:pt>
                <c:pt idx="12">
                  <c:v>6.4400537118741772</c:v>
                </c:pt>
                <c:pt idx="13">
                  <c:v>6.7441352055831159</c:v>
                </c:pt>
                <c:pt idx="14">
                  <c:v>7.064071707195609</c:v>
                </c:pt>
                <c:pt idx="15">
                  <c:v>6.96179088559827</c:v>
                </c:pt>
                <c:pt idx="16">
                  <c:v>6.8403427898381581</c:v>
                </c:pt>
                <c:pt idx="17">
                  <c:v>7.1880952860393466</c:v>
                </c:pt>
                <c:pt idx="18">
                  <c:v>7.4383619138985582</c:v>
                </c:pt>
                <c:pt idx="19">
                  <c:v>7.8939995237717282</c:v>
                </c:pt>
                <c:pt idx="20">
                  <c:v>8.5522926022217067</c:v>
                </c:pt>
                <c:pt idx="21">
                  <c:v>8.790486799163606</c:v>
                </c:pt>
                <c:pt idx="22">
                  <c:v>9.0601178705750076</c:v>
                </c:pt>
                <c:pt idx="23">
                  <c:v>9.7014945469234029</c:v>
                </c:pt>
                <c:pt idx="24">
                  <c:v>9.2550461168293321</c:v>
                </c:pt>
                <c:pt idx="25">
                  <c:v>8.522875196872798</c:v>
                </c:pt>
                <c:pt idx="26">
                  <c:v>9.2014722536806346</c:v>
                </c:pt>
                <c:pt idx="27">
                  <c:v>8.8893252409853627</c:v>
                </c:pt>
                <c:pt idx="28">
                  <c:v>9.2143391847887113</c:v>
                </c:pt>
                <c:pt idx="29">
                  <c:v>9.3158924843423794</c:v>
                </c:pt>
                <c:pt idx="30">
                  <c:v>8.8960096510764668</c:v>
                </c:pt>
                <c:pt idx="31">
                  <c:v>7.9685976060292507</c:v>
                </c:pt>
                <c:pt idx="32">
                  <c:v>7.5874104024995406</c:v>
                </c:pt>
                <c:pt idx="33">
                  <c:v>7.2828205268834845</c:v>
                </c:pt>
                <c:pt idx="34">
                  <c:v>7.0160202207553688</c:v>
                </c:pt>
                <c:pt idx="35">
                  <c:v>6.8289559366181756</c:v>
                </c:pt>
                <c:pt idx="36">
                  <c:v>6.5659864680054509</c:v>
                </c:pt>
                <c:pt idx="37">
                  <c:v>6.4177303567911972</c:v>
                </c:pt>
                <c:pt idx="38">
                  <c:v>6.332704021657821</c:v>
                </c:pt>
                <c:pt idx="39">
                  <c:v>6.5882738580389075</c:v>
                </c:pt>
                <c:pt idx="40">
                  <c:v>6.4956904908786584</c:v>
                </c:pt>
                <c:pt idx="41">
                  <c:v>6.9478989534211033</c:v>
                </c:pt>
                <c:pt idx="42">
                  <c:v>6.6597799745453905</c:v>
                </c:pt>
                <c:pt idx="43">
                  <c:v>6.2866507127250024</c:v>
                </c:pt>
                <c:pt idx="44">
                  <c:v>6.1837382661512859</c:v>
                </c:pt>
                <c:pt idx="45">
                  <c:v>6.3079394532927857</c:v>
                </c:pt>
                <c:pt idx="46">
                  <c:v>6.5164780606392627</c:v>
                </c:pt>
                <c:pt idx="47">
                  <c:v>6.3834769992318874</c:v>
                </c:pt>
                <c:pt idx="48">
                  <c:v>6.7468425531914891</c:v>
                </c:pt>
                <c:pt idx="49">
                  <c:v>6.6119132042821027</c:v>
                </c:pt>
                <c:pt idx="50">
                  <c:v>6.5778971733657725</c:v>
                </c:pt>
                <c:pt idx="51">
                  <c:v>6.678141598870436</c:v>
                </c:pt>
                <c:pt idx="52">
                  <c:v>6.4873932730705688</c:v>
                </c:pt>
                <c:pt idx="53">
                  <c:v>6.5906434690218534</c:v>
                </c:pt>
                <c:pt idx="54">
                  <c:v>6.5506565056743291</c:v>
                </c:pt>
                <c:pt idx="55">
                  <c:v>6.5420143955665555</c:v>
                </c:pt>
                <c:pt idx="56">
                  <c:v>6.2973595173183146</c:v>
                </c:pt>
                <c:pt idx="57">
                  <c:v>6.0642026926964965</c:v>
                </c:pt>
                <c:pt idx="58">
                  <c:v>5.8415297219737914</c:v>
                </c:pt>
                <c:pt idx="59">
                  <c:v>5.628430169777455</c:v>
                </c:pt>
                <c:pt idx="60">
                  <c:v>5.4239991104499898</c:v>
                </c:pt>
                <c:pt idx="61">
                  <c:v>5.2278445497010049</c:v>
                </c:pt>
                <c:pt idx="62">
                  <c:v>5.0397543038703745</c:v>
                </c:pt>
                <c:pt idx="63">
                  <c:v>4.859279247313073</c:v>
                </c:pt>
                <c:pt idx="64">
                  <c:v>4.6859280195855826</c:v>
                </c:pt>
                <c:pt idx="65">
                  <c:v>4.5192497490262031</c:v>
                </c:pt>
                <c:pt idx="66">
                  <c:v>4.3588986053885819</c:v>
                </c:pt>
                <c:pt idx="67">
                  <c:v>4.2046829069460285</c:v>
                </c:pt>
                <c:pt idx="68">
                  <c:v>4.0562862119430738</c:v>
                </c:pt>
                <c:pt idx="69">
                  <c:v>3.913534258203029</c:v>
                </c:pt>
                <c:pt idx="70">
                  <c:v>3.7761372518115288</c:v>
                </c:pt>
                <c:pt idx="71">
                  <c:v>3.6439926890385772</c:v>
                </c:pt>
                <c:pt idx="72">
                  <c:v>3.5167207646656711</c:v>
                </c:pt>
                <c:pt idx="73">
                  <c:v>3.3942353809913506</c:v>
                </c:pt>
                <c:pt idx="74">
                  <c:v>3.2762429529882025</c:v>
                </c:pt>
                <c:pt idx="75">
                  <c:v>3.1625694681358247</c:v>
                </c:pt>
                <c:pt idx="76">
                  <c:v>3.0530480751412363</c:v>
                </c:pt>
                <c:pt idx="77">
                  <c:v>2.9475187682602524</c:v>
                </c:pt>
                <c:pt idx="78">
                  <c:v>2.8458280866496977</c:v>
                </c:pt>
                <c:pt idx="79">
                  <c:v>2.7479115353577823</c:v>
                </c:pt>
                <c:pt idx="80">
                  <c:v>2.6535391257035941</c:v>
                </c:pt>
                <c:pt idx="81">
                  <c:v>2.5626141163358227</c:v>
                </c:pt>
                <c:pt idx="82">
                  <c:v>2.4750396429531887</c:v>
                </c:pt>
                <c:pt idx="83">
                  <c:v>2.3906833942065977</c:v>
                </c:pt>
                <c:pt idx="84">
                  <c:v>2.3094186925768856</c:v>
                </c:pt>
                <c:pt idx="85">
                  <c:v>2.2312236791072531</c:v>
                </c:pt>
                <c:pt idx="86">
                  <c:v>2.1559076365901797</c:v>
                </c:pt>
                <c:pt idx="87">
                  <c:v>2.0833871679449119</c:v>
                </c:pt>
                <c:pt idx="88">
                  <c:v>2.013549703678263</c:v>
                </c:pt>
                <c:pt idx="89">
                  <c:v>1.9463163597244872</c:v>
                </c:pt>
                <c:pt idx="90">
                  <c:v>1.8815812554675098</c:v>
                </c:pt>
                <c:pt idx="91">
                  <c:v>1.8192164468974796</c:v>
                </c:pt>
                <c:pt idx="92">
                  <c:v>1.7591797811213419</c:v>
                </c:pt>
                <c:pt idx="93">
                  <c:v>1.7013011185465099</c:v>
                </c:pt>
                <c:pt idx="94">
                  <c:v>1.6454971811954089</c:v>
                </c:pt>
                <c:pt idx="95">
                  <c:v>1.5917115246146831</c:v>
                </c:pt>
                <c:pt idx="96">
                  <c:v>1.5398201440919719</c:v>
                </c:pt>
                <c:pt idx="97">
                  <c:v>1.48973018128992</c:v>
                </c:pt>
                <c:pt idx="98">
                  <c:v>1.4413756200084198</c:v>
                </c:pt>
                <c:pt idx="99">
                  <c:v>1.3946725689043435</c:v>
                </c:pt>
                <c:pt idx="100">
                  <c:v>1.3495422586787726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D368-429B-880F-914E3B998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961248"/>
        <c:axId val="796960704"/>
      </c:lineChart>
      <c:lineChart>
        <c:grouping val="standard"/>
        <c:varyColors val="0"/>
        <c:ser>
          <c:idx val="0"/>
          <c:order val="1"/>
          <c:spPr>
            <a:ln w="1905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France!$C$2:$CY$2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'Prix (france)'!$C$2:$BK$2</c:f>
              <c:numCache>
                <c:formatCode>0.000</c:formatCode>
                <c:ptCount val="61"/>
                <c:pt idx="0">
                  <c:v>0.93504636105256567</c:v>
                </c:pt>
                <c:pt idx="1">
                  <c:v>0.90770049605023462</c:v>
                </c:pt>
                <c:pt idx="2">
                  <c:v>0.90540885197187271</c:v>
                </c:pt>
                <c:pt idx="3">
                  <c:v>0.9043140742357707</c:v>
                </c:pt>
                <c:pt idx="4">
                  <c:v>0.92060468895975012</c:v>
                </c:pt>
                <c:pt idx="5">
                  <c:v>0.95457015153310765</c:v>
                </c:pt>
                <c:pt idx="6">
                  <c:v>0.93986684199958503</c:v>
                </c:pt>
                <c:pt idx="7">
                  <c:v>0.90489701002017309</c:v>
                </c:pt>
                <c:pt idx="8">
                  <c:v>0.93962246990715559</c:v>
                </c:pt>
                <c:pt idx="9">
                  <c:v>0.91021808358586853</c:v>
                </c:pt>
                <c:pt idx="10">
                  <c:v>0.94473196264280002</c:v>
                </c:pt>
                <c:pt idx="11">
                  <c:v>0.91053188115257111</c:v>
                </c:pt>
                <c:pt idx="12">
                  <c:v>0.87217555022211446</c:v>
                </c:pt>
                <c:pt idx="13">
                  <c:v>0.82621458853531349</c:v>
                </c:pt>
                <c:pt idx="14">
                  <c:v>0.79271476712638667</c:v>
                </c:pt>
                <c:pt idx="15">
                  <c:v>0.77503599727027872</c:v>
                </c:pt>
                <c:pt idx="16">
                  <c:v>0.75537452232948921</c:v>
                </c:pt>
                <c:pt idx="17">
                  <c:v>0.7533174653746505</c:v>
                </c:pt>
                <c:pt idx="18">
                  <c:v>0.74952666198927798</c:v>
                </c:pt>
                <c:pt idx="19">
                  <c:v>0.6981147026175577</c:v>
                </c:pt>
                <c:pt idx="20">
                  <c:v>0.67883276447652785</c:v>
                </c:pt>
                <c:pt idx="21">
                  <c:v>0.67089189008663008</c:v>
                </c:pt>
                <c:pt idx="22">
                  <c:v>0.6868434443804724</c:v>
                </c:pt>
                <c:pt idx="23">
                  <c:v>0.65292889857873915</c:v>
                </c:pt>
                <c:pt idx="24">
                  <c:v>0.64072475595468592</c:v>
                </c:pt>
                <c:pt idx="25">
                  <c:v>0.89130613293801153</c:v>
                </c:pt>
                <c:pt idx="26">
                  <c:v>0.85880276690115853</c:v>
                </c:pt>
                <c:pt idx="27">
                  <c:v>0.8608709427796758</c:v>
                </c:pt>
                <c:pt idx="28">
                  <c:v>0.882052498406941</c:v>
                </c:pt>
                <c:pt idx="29">
                  <c:v>0.85612403677705362</c:v>
                </c:pt>
                <c:pt idx="30">
                  <c:v>0.90147531367797673</c:v>
                </c:pt>
                <c:pt idx="31">
                  <c:v>1.1581265945762493</c:v>
                </c:pt>
                <c:pt idx="32">
                  <c:v>1.3485619497296739</c:v>
                </c:pt>
                <c:pt idx="33">
                  <c:v>1.4016595412561026</c:v>
                </c:pt>
                <c:pt idx="34">
                  <c:v>1.3861036419105641</c:v>
                </c:pt>
                <c:pt idx="35">
                  <c:v>1.4047064760004415</c:v>
                </c:pt>
                <c:pt idx="36">
                  <c:v>1.3946177967205182</c:v>
                </c:pt>
                <c:pt idx="37">
                  <c:v>1.0569326477470791</c:v>
                </c:pt>
                <c:pt idx="38">
                  <c:v>0.95090887043306294</c:v>
                </c:pt>
                <c:pt idx="39">
                  <c:v>0.89135125790980763</c:v>
                </c:pt>
                <c:pt idx="40">
                  <c:v>0.9214956888761463</c:v>
                </c:pt>
                <c:pt idx="41">
                  <c:v>0.94945163610504091</c:v>
                </c:pt>
                <c:pt idx="42">
                  <c:v>0.94217644490276642</c:v>
                </c:pt>
                <c:pt idx="43">
                  <c:v>0.89728898285900249</c:v>
                </c:pt>
                <c:pt idx="44">
                  <c:v>0.88688098412100158</c:v>
                </c:pt>
                <c:pt idx="45">
                  <c:v>0.86497494469842118</c:v>
                </c:pt>
                <c:pt idx="46">
                  <c:v>0.84903842862998014</c:v>
                </c:pt>
                <c:pt idx="47">
                  <c:v>0.86704028530234112</c:v>
                </c:pt>
                <c:pt idx="48">
                  <c:v>0.8802672443394155</c:v>
                </c:pt>
                <c:pt idx="49">
                  <c:v>0.80306751519053254</c:v>
                </c:pt>
                <c:pt idx="50">
                  <c:v>0.83579859596761852</c:v>
                </c:pt>
                <c:pt idx="51">
                  <c:v>1</c:v>
                </c:pt>
                <c:pt idx="52">
                  <c:v>0.96022843859163065</c:v>
                </c:pt>
                <c:pt idx="53">
                  <c:v>0.92641240401368952</c:v>
                </c:pt>
                <c:pt idx="54">
                  <c:v>0.92810032327792957</c:v>
                </c:pt>
                <c:pt idx="55">
                  <c:v>0.9627918856229386</c:v>
                </c:pt>
                <c:pt idx="56">
                  <c:v>1.0735712217322093</c:v>
                </c:pt>
                <c:pt idx="57">
                  <c:v>1.1456258870064158</c:v>
                </c:pt>
                <c:pt idx="58">
                  <c:v>1.143328589713084</c:v>
                </c:pt>
                <c:pt idx="59">
                  <c:v>1.240405398941921</c:v>
                </c:pt>
                <c:pt idx="60">
                  <c:v>1.0727023751121016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D368-429B-880F-914E3B998BF8}"/>
            </c:ext>
          </c:extLst>
        </c:ser>
        <c:ser>
          <c:idx val="2"/>
          <c:order val="2"/>
          <c:marker>
            <c:symbol val="none"/>
          </c:marker>
          <c:cat>
            <c:numRef>
              <c:f>France!$C$2:$CY$2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'Prix (france)'!$BA$2</c:f>
              <c:numCache>
                <c:formatCode>0.000</c:formatCode>
                <c:ptCount val="1"/>
                <c:pt idx="0">
                  <c:v>0.83579859596761852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D368-429B-880F-914E3B998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966144"/>
        <c:axId val="796972128"/>
      </c:lineChart>
      <c:catAx>
        <c:axId val="7969612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969607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9696070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crossAx val="796961248"/>
        <c:crosses val="autoZero"/>
        <c:crossBetween val="between"/>
      </c:valAx>
      <c:valAx>
        <c:axId val="796972128"/>
        <c:scaling>
          <c:orientation val="minMax"/>
          <c:max val="2"/>
          <c:min val="0.5"/>
        </c:scaling>
        <c:delete val="0"/>
        <c:axPos val="r"/>
        <c:numFmt formatCode="0.0" sourceLinked="0"/>
        <c:majorTickMark val="out"/>
        <c:minorTickMark val="none"/>
        <c:tickLblPos val="nextTo"/>
        <c:crossAx val="796966144"/>
        <c:crosses val="max"/>
        <c:crossBetween val="between"/>
      </c:valAx>
      <c:catAx>
        <c:axId val="796966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69721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28T16:37:31.312" idx="1">
    <p:pos x="5472" y="981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oFgEIj4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0.53946</cdr:x>
      <cdr:y>0.06359</cdr:y>
    </cdr:from>
    <cdr:to>
      <cdr:x>0.92973</cdr:x>
      <cdr:y>0.91354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700673" y="288503"/>
          <a:ext cx="3400682" cy="3856296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50000">
              <a:schemeClr val="bg1">
                <a:lumMod val="95000"/>
                <a:alpha val="30000"/>
              </a:schemeClr>
            </a:gs>
            <a:gs pos="100000">
              <a:schemeClr val="bg1">
                <a:lumMod val="65000"/>
              </a:schemeClr>
            </a:gs>
          </a:gsLst>
          <a:lin ang="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0.73556</cdr:x>
      <cdr:y>0</cdr:y>
    </cdr:from>
    <cdr:to>
      <cdr:x>0.93439</cdr:x>
      <cdr:y>0.12835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6409408" y="0"/>
          <a:ext cx="1732538" cy="582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fr-FR" sz="1200" b="1" dirty="0" err="1"/>
            <a:t>Fossil</a:t>
          </a:r>
          <a:r>
            <a:rPr lang="fr-FR" sz="1200" b="1" dirty="0"/>
            <a:t> CO2 France</a:t>
          </a:r>
        </a:p>
      </cdr:txBody>
    </cdr:sp>
  </cdr:relSizeAnchor>
  <cdr:relSizeAnchor xmlns:cdr="http://schemas.openxmlformats.org/drawingml/2006/chartDrawing">
    <cdr:from>
      <cdr:x>0.27732</cdr:x>
      <cdr:y>0.73392</cdr:y>
    </cdr:from>
    <cdr:to>
      <cdr:x>0.64838</cdr:x>
      <cdr:y>0.90475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416473" y="3329850"/>
          <a:ext cx="3233292" cy="775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Real </a:t>
          </a:r>
          <a:r>
            <a:rPr lang="fr-FR" sz="1100" dirty="0" err="1"/>
            <a:t>energy</a:t>
          </a:r>
          <a:r>
            <a:rPr lang="fr-FR" sz="1100" dirty="0"/>
            <a:t> production </a:t>
          </a:r>
          <a:r>
            <a:rPr lang="fr-FR" sz="1100" dirty="0" err="1"/>
            <a:t>price</a:t>
          </a:r>
          <a:r>
            <a:rPr lang="fr-FR" sz="1100" dirty="0"/>
            <a:t> </a:t>
          </a:r>
          <a:r>
            <a:rPr lang="fr-FR" sz="1100" baseline="0" dirty="0"/>
            <a:t>(all sources) -&gt;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0.26718</cdr:x>
      <cdr:y>0.03032</cdr:y>
    </cdr:from>
    <cdr:to>
      <cdr:x>0.26718</cdr:x>
      <cdr:y>0.91693</cdr:y>
    </cdr:to>
    <cdr:sp macro="" textlink="">
      <cdr:nvSpPr>
        <cdr:cNvPr id="11" name="Connecteur droit 10"/>
        <cdr:cNvSpPr/>
      </cdr:nvSpPr>
      <cdr:spPr>
        <a:xfrm xmlns:a="http://schemas.openxmlformats.org/drawingml/2006/main" rot="5400000">
          <a:off x="1962798" y="170339"/>
          <a:ext cx="1" cy="49815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0.05793</cdr:x>
      <cdr:y>0</cdr:y>
    </cdr:from>
    <cdr:to>
      <cdr:x>0.20445</cdr:x>
      <cdr:y>0.07968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504752" y="0"/>
          <a:ext cx="1276726" cy="361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dirty="0"/>
            <a:t>tCO2/cap/y</a:t>
          </a:r>
        </a:p>
      </cdr:txBody>
    </cdr:sp>
  </cdr:relSizeAnchor>
  <cdr:relSizeAnchor xmlns:cdr="http://schemas.openxmlformats.org/drawingml/2006/chartDrawing">
    <cdr:from>
      <cdr:x>0.35542</cdr:x>
      <cdr:y>0.22218</cdr:y>
    </cdr:from>
    <cdr:to>
      <cdr:x>0.72648</cdr:x>
      <cdr:y>0.39302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3097040" y="1008062"/>
          <a:ext cx="3233292" cy="775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&lt;-</a:t>
          </a:r>
          <a:r>
            <a:rPr lang="fr-FR" sz="1100" dirty="0" err="1"/>
            <a:t>Annual</a:t>
          </a:r>
          <a:r>
            <a:rPr lang="fr-FR" sz="1100" dirty="0"/>
            <a:t> </a:t>
          </a:r>
          <a:r>
            <a:rPr lang="fr-FR" sz="1100" dirty="0" err="1"/>
            <a:t>emissions</a:t>
          </a:r>
          <a:r>
            <a:rPr lang="fr-FR" sz="1100" dirty="0"/>
            <a:t> per capita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4673600" cy="6858000"/>
          </a:xfrm>
          <a:prstGeom prst="rect">
            <a:avLst/>
          </a:prstGeom>
          <a:gradFill>
            <a:gsLst>
              <a:gs pos="0">
                <a:srgbClr val="A2E8A5">
                  <a:alpha val="4313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2" descr="625230611@20102006-2751"/>
          <p:cNvSpPr/>
          <p:nvPr/>
        </p:nvSpPr>
        <p:spPr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6352" y="457200"/>
            <a:ext cx="12185649" cy="107950"/>
          </a:xfrm>
          <a:prstGeom prst="rect">
            <a:avLst/>
          </a:prstGeom>
          <a:gradFill>
            <a:gsLst>
              <a:gs pos="0">
                <a:srgbClr val="A2E8A5"/>
              </a:gs>
              <a:gs pos="100000">
                <a:srgbClr val="0099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6352" y="6750050"/>
            <a:ext cx="12185649" cy="107950"/>
          </a:xfrm>
          <a:prstGeom prst="rect">
            <a:avLst/>
          </a:prstGeom>
          <a:gradFill>
            <a:gsLst>
              <a:gs pos="0">
                <a:srgbClr val="A2E8A5"/>
              </a:gs>
              <a:gs pos="100000">
                <a:srgbClr val="0099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-23283" y="1700213"/>
            <a:ext cx="4586817" cy="25209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/>
          <p:nvPr/>
        </p:nvSpPr>
        <p:spPr>
          <a:xfrm>
            <a:off x="4559301" y="1700213"/>
            <a:ext cx="7632700" cy="252095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A9D4A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275"/>
              <a:buFont typeface="Noto Sans Symbols"/>
              <a:buNone/>
              <a:defRPr sz="17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6351" y="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334434" y="620688"/>
            <a:ext cx="11523133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contenu" type="txAndObj">
  <p:cSld name="TEXT_AND_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609600" y="457201"/>
            <a:ext cx="109728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609600" y="1557338"/>
            <a:ext cx="5384800" cy="431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2"/>
          </p:nvPr>
        </p:nvSpPr>
        <p:spPr>
          <a:xfrm>
            <a:off x="6197600" y="1557338"/>
            <a:ext cx="5384800" cy="431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F1FE"/>
            </a:gs>
            <a:gs pos="50000">
              <a:schemeClr val="lt1"/>
            </a:gs>
            <a:gs pos="100000">
              <a:srgbClr val="F0F1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4271434" y="0"/>
            <a:ext cx="7920567" cy="457200"/>
          </a:xfrm>
          <a:prstGeom prst="rect">
            <a:avLst/>
          </a:prstGeom>
          <a:gradFill>
            <a:gsLst>
              <a:gs pos="0">
                <a:srgbClr val="339966"/>
              </a:gs>
              <a:gs pos="100000">
                <a:srgbClr val="ADD6C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334434" y="620688"/>
            <a:ext cx="11523133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97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638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1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Char char="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1"/>
          <p:cNvSpPr txBox="1">
            <a:spLocks noGrp="1"/>
          </p:cNvSpPr>
          <p:nvPr>
            <p:ph type="title"/>
          </p:nvPr>
        </p:nvSpPr>
        <p:spPr>
          <a:xfrm>
            <a:off x="6351" y="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/>
          <p:nvPr/>
        </p:nvSpPr>
        <p:spPr>
          <a:xfrm>
            <a:off x="10246761" y="84139"/>
            <a:ext cx="18838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/XT&amp;AS/2024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ilium.europa.eu/en/press/press-releases/2023/07/25/alternative-fuels-infrastructure-council-adopts-new-law-for-more-recharging-and-refuelling-stations-across-europe/" TargetMode="External"/><Relationship Id="rId13" Type="http://schemas.openxmlformats.org/officeDocument/2006/relationships/hyperlink" Target="https://www.consilium.europa.eu/en/meetings/ecofin/2022/06/17/" TargetMode="External"/><Relationship Id="rId3" Type="http://schemas.openxmlformats.org/officeDocument/2006/relationships/hyperlink" Target="https://www.consilium.europa.eu/en/press/press-releases/2023/03/28/fit-for-55-package-council-adopts-regulations-on-effort-sharing-and-land-use-and-forestry-sector/" TargetMode="External"/><Relationship Id="rId7" Type="http://schemas.openxmlformats.org/officeDocument/2006/relationships/hyperlink" Target="https://www.consilium.europa.eu/en/press/press-releases/2023/07/25/fueleu-maritime-initiative-council-adopts-new-law-to-decarbonise-the-maritime-sector/" TargetMode="External"/><Relationship Id="rId12" Type="http://schemas.openxmlformats.org/officeDocument/2006/relationships/hyperlink" Target="https://www.consilium.europa.eu/en/press/press-releases/2023/12/08/gas-package-council-and-parliament-reach-deal-on-future-hydrogen-and-gas-market/" TargetMode="External"/><Relationship Id="rId2" Type="http://schemas.openxmlformats.org/officeDocument/2006/relationships/hyperlink" Target="https://www.consilium.europa.eu/en/press/press-releases/2023/04/25/fit-for-55-council-adopts-key-pieces-of-legislation-delivering-on-2030-climate-targe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ilium.europa.eu/en/press/press-releases/2023/10/09/refueleu-aviation-initiative-council-adopts-new-law-to-decarbonise-the-aviation-sector/" TargetMode="External"/><Relationship Id="rId11" Type="http://schemas.openxmlformats.org/officeDocument/2006/relationships/hyperlink" Target="https://www.consilium.europa.eu/en/press/press-releases/2023/12/07/fit-for-55-council-and-parliament-reach-deal-on-proposal-to-revise-energy-performance-of-buildings-directive/" TargetMode="External"/><Relationship Id="rId5" Type="http://schemas.openxmlformats.org/officeDocument/2006/relationships/hyperlink" Target="https://www.consilium.europa.eu/en/press/press-releases/2023/11/15/climate-action-council-and-parliament-reach-deal-on-new-rules-to-cut-methane-emissions-in-the-energy-sector/" TargetMode="External"/><Relationship Id="rId10" Type="http://schemas.openxmlformats.org/officeDocument/2006/relationships/hyperlink" Target="https://www.consilium.europa.eu/en/press/press-releases/2023/03/10/council-and-parliament-strike-deal-on-energy-efficiency-directive/" TargetMode="External"/><Relationship Id="rId4" Type="http://schemas.openxmlformats.org/officeDocument/2006/relationships/hyperlink" Target="https://www.consilium.europa.eu/en/press/press-releases/2023/03/28/fit-for-55-council-adopts-regulation-on-co2-emissions-for-new-cars-and-vans/" TargetMode="External"/><Relationship Id="rId9" Type="http://schemas.openxmlformats.org/officeDocument/2006/relationships/hyperlink" Target="https://www.consilium.europa.eu/en/press/press-releases/2023/10/09/renewable-energy-council-adopts-new-rule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nasa.gov/vision/earth/lookingatearth/ozone_record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subTitle" idx="1"/>
          </p:nvPr>
        </p:nvSpPr>
        <p:spPr>
          <a:xfrm>
            <a:off x="4583113" y="4221164"/>
            <a:ext cx="5834062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Xavier Timbeau</a:t>
            </a: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 dirty="0">
                <a:latin typeface="Arial"/>
                <a:cs typeface="Arial"/>
                <a:sym typeface="Arial"/>
              </a:rPr>
              <a:t>Anissa </a:t>
            </a:r>
            <a:r>
              <a:rPr lang="en-US" sz="1800" dirty="0" err="1">
                <a:latin typeface="Arial"/>
                <a:cs typeface="Arial"/>
                <a:sym typeface="Arial"/>
              </a:rPr>
              <a:t>Saumtally</a:t>
            </a:r>
            <a:endParaRPr dirty="0"/>
          </a:p>
        </p:txBody>
      </p:sp>
      <p:sp>
        <p:nvSpPr>
          <p:cNvPr id="44" name="Google Shape;44;p1"/>
          <p:cNvSpPr txBox="1">
            <a:spLocks noGrp="1"/>
          </p:cNvSpPr>
          <p:nvPr>
            <p:ph type="ctrTitle" idx="4294967295"/>
          </p:nvPr>
        </p:nvSpPr>
        <p:spPr>
          <a:xfrm>
            <a:off x="1524000" y="1773238"/>
            <a:ext cx="806450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S9. Economics of Environment</a:t>
            </a:r>
            <a:b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 I</a:t>
            </a:r>
            <a:endParaRPr sz="17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6351" y="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EU plan : macroeconomic impacts of the energy transition</a:t>
            </a:r>
            <a:endParaRPr dirty="0"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334434" y="620688"/>
            <a:ext cx="11523133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</a:pPr>
            <a:r>
              <a:rPr lang="en-US" sz="1800" dirty="0"/>
              <a:t>Transitioning to a low carbon economy has an impact on several macroeconomic dimensions: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sz="1600" dirty="0"/>
              <a:t>Sectoral structure of the economy, with an impact on: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Employment, due to different labor intensity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Investment, due to different capital intensity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Energy consumption, due to different energy intensity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Trade balance, due to different propensity to import and export</a:t>
            </a:r>
            <a:endParaRPr dirty="0"/>
          </a:p>
          <a:p>
            <a:pPr marL="1371600" lvl="2" indent="-22859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</a:pPr>
            <a:endParaRPr sz="1600"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e.g.: growth of renewable electricity production while fossil electricity production decreases leads to an increase in employment since renewables are more </a:t>
            </a:r>
            <a:r>
              <a:rPr lang="en-US" sz="1600" dirty="0" err="1"/>
              <a:t>labour-intensive</a:t>
            </a:r>
            <a:r>
              <a:rPr lang="en-US" sz="1600" dirty="0"/>
              <a:t>, and a reduction of fossil fuel imports.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sz="1600" dirty="0"/>
              <a:t>Overall level of investment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Achieving the Paris goals require a significant increase in investments in energy-related infrastructure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Depending on the funding source, this need not result in the crowding out of other investments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With limited crowding out, the increase in aggregate investments yields a direct </a:t>
            </a:r>
            <a:r>
              <a:rPr lang="en-US" sz="1600" dirty="0" err="1"/>
              <a:t>keynesian</a:t>
            </a:r>
            <a:r>
              <a:rPr lang="en-US" sz="1600" dirty="0"/>
              <a:t> impact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sz="1600" dirty="0"/>
              <a:t>Tax system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Environmentally motivated taxation (e.g. carbon tax) can substitute for existing tax on labor, production or consumption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Environmental taxation can be less distortionary than the existing taxes it replaces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</a:pPr>
            <a:r>
              <a:rPr lang="en-US" sz="1600" dirty="0"/>
              <a:t>Competitiveness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In a non-cooperative setting, increasing energy costs can degrade competitiveness, particularly in the industry</a:t>
            </a:r>
            <a:endParaRPr dirty="0"/>
          </a:p>
          <a:p>
            <a:pPr marL="137160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sz="1600" dirty="0"/>
              <a:t>This can be mitigated by implementing border carbon adjustments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942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Change in </a:t>
            </a:r>
            <a:r>
              <a:rPr lang="en-US" dirty="0" err="1"/>
              <a:t>behaviour</a:t>
            </a:r>
            <a:r>
              <a:rPr lang="en-US" dirty="0"/>
              <a:t> is well driven by prices, price of energy has been low</a:t>
            </a:r>
            <a:endParaRPr dirty="0"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1774825" y="620688"/>
            <a:ext cx="8642350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graphicFrame>
        <p:nvGraphicFramePr>
          <p:cNvPr id="99" name="Google Shape;99;p9"/>
          <p:cNvGraphicFramePr/>
          <p:nvPr>
            <p:extLst>
              <p:ext uri="{D42A27DB-BD31-4B8C-83A1-F6EECF244321}">
                <p14:modId xmlns:p14="http://schemas.microsoft.com/office/powerpoint/2010/main" val="511183400"/>
              </p:ext>
            </p:extLst>
          </p:nvPr>
        </p:nvGraphicFramePr>
        <p:xfrm>
          <a:off x="1309955" y="1484314"/>
          <a:ext cx="9178533" cy="51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942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Finding the right price : McKinsey Abatement Curve</a:t>
            </a:r>
            <a:endParaRPr dirty="0"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1774825" y="620688"/>
            <a:ext cx="8642350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106" name="Google Shape;1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561" y="1052736"/>
            <a:ext cx="7849567" cy="5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77252-B162-736D-6801-AB60EB62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Green Deal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98F85B-A54C-EF22-C470-F5EBB017E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2019 : In an EU parliament with a complex coalition, the Green Deal is the focal point of EU policy</a:t>
            </a:r>
          </a:p>
          <a:p>
            <a:pPr lvl="1"/>
            <a:r>
              <a:rPr lang="en-GB" dirty="0"/>
              <a:t>A big surprise</a:t>
            </a:r>
          </a:p>
          <a:p>
            <a:pPr lvl="1"/>
            <a:r>
              <a:rPr lang="en-GB" dirty="0"/>
              <a:t>“Green deal” expression due to Thomas Friedman’s tribune in NYT, 2007 : a way to unite everyone around a common goal</a:t>
            </a:r>
          </a:p>
          <a:p>
            <a:pPr lvl="1"/>
            <a:r>
              <a:rPr lang="en-GB" dirty="0"/>
              <a:t>Based on COP21 SR1.5°C ; based on Commission “Clean Planet for All”</a:t>
            </a:r>
          </a:p>
          <a:p>
            <a:pPr lvl="1"/>
            <a:r>
              <a:rPr lang="en-GB" dirty="0"/>
              <a:t>Proposed as the main norm for EU : commitment to net carbon neutral economy by 2050, do no significant harm with review of all regulations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 the meantime several large scale events have tested the Green Deal vraisemblance : Covid, Invasion of Ukraine by Russia, IRA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2023 : last months of the Von der Leyen Commission, most of the Green Deal “Climate” texts have been voted</a:t>
            </a:r>
          </a:p>
          <a:p>
            <a:pPr lvl="1"/>
            <a:r>
              <a:rPr lang="en-GB" dirty="0"/>
              <a:t>SUR directive rejected (November 2023) after intense battle/lobbying</a:t>
            </a:r>
          </a:p>
          <a:p>
            <a:pPr lvl="1"/>
            <a:r>
              <a:rPr lang="en-GB" dirty="0"/>
              <a:t>No deal on biodiversity/farming/”farm to fork” and end of discussions, no text will be submitted before the next commission</a:t>
            </a:r>
          </a:p>
          <a:p>
            <a:pPr lvl="1"/>
            <a:r>
              <a:rPr lang="en-GB" dirty="0"/>
              <a:t>The coalition is broken, PPE not willing to pursue, supporting farmers against ecology</a:t>
            </a:r>
          </a:p>
          <a:p>
            <a:pPr lvl="1"/>
            <a:r>
              <a:rPr lang="en-GB" dirty="0"/>
              <a:t>Various movement in Europe (NLD, RO, PL, FR, DEU) even before the Green Deal has any impact</a:t>
            </a:r>
          </a:p>
        </p:txBody>
      </p:sp>
    </p:spTree>
    <p:extLst>
      <p:ext uri="{BB962C8B-B14F-4D97-AF65-F5344CB8AC3E}">
        <p14:creationId xmlns:p14="http://schemas.microsoft.com/office/powerpoint/2010/main" val="77684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07BDF-1D06-BB46-DD13-A8512B45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Review</a:t>
            </a:r>
            <a:r>
              <a:rPr lang="fr-FR" dirty="0"/>
              <a:t> of </a:t>
            </a:r>
            <a:r>
              <a:rPr lang="fr-FR" dirty="0" err="1"/>
              <a:t>texts</a:t>
            </a:r>
            <a:r>
              <a:rPr lang="fr-FR" dirty="0"/>
              <a:t> </a:t>
            </a:r>
            <a:r>
              <a:rPr lang="fr-FR" dirty="0" err="1"/>
              <a:t>adopted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D2F66C-422C-01C1-AC6E-BF2B98875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0B14752-6EB8-0FE7-1352-476CAB556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17646"/>
              </p:ext>
            </p:extLst>
          </p:nvPr>
        </p:nvGraphicFramePr>
        <p:xfrm>
          <a:off x="6352" y="457200"/>
          <a:ext cx="12179298" cy="640079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4058870">
                  <a:extLst>
                    <a:ext uri="{9D8B030D-6E8A-4147-A177-3AD203B41FA5}">
                      <a16:colId xmlns:a16="http://schemas.microsoft.com/office/drawing/2014/main" val="592927736"/>
                    </a:ext>
                  </a:extLst>
                </a:gridCol>
                <a:gridCol w="4060214">
                  <a:extLst>
                    <a:ext uri="{9D8B030D-6E8A-4147-A177-3AD203B41FA5}">
                      <a16:colId xmlns:a16="http://schemas.microsoft.com/office/drawing/2014/main" val="2851419508"/>
                    </a:ext>
                  </a:extLst>
                </a:gridCol>
                <a:gridCol w="4060214">
                  <a:extLst>
                    <a:ext uri="{9D8B030D-6E8A-4147-A177-3AD203B41FA5}">
                      <a16:colId xmlns:a16="http://schemas.microsoft.com/office/drawing/2014/main" val="493861206"/>
                    </a:ext>
                  </a:extLst>
                </a:gridCol>
              </a:tblGrid>
              <a:tr h="324309">
                <a:tc>
                  <a:txBody>
                    <a:bodyPr/>
                    <a:lstStyle/>
                    <a:p>
                      <a:r>
                        <a:rPr lang="fr-FR" sz="1200" kern="100" dirty="0" err="1">
                          <a:effectLst/>
                        </a:rPr>
                        <a:t>Regulation</a:t>
                      </a:r>
                      <a:endParaRPr lang="fr-FR" sz="120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00" dirty="0">
                          <a:effectLst/>
                        </a:rPr>
                        <a:t>Date</a:t>
                      </a:r>
                      <a:endParaRPr lang="fr-FR" sz="120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00" dirty="0" err="1">
                          <a:effectLst/>
                        </a:rPr>
                        <a:t>Comments</a:t>
                      </a:r>
                      <a:endParaRPr lang="fr-FR" sz="120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62212"/>
                  </a:ext>
                </a:extLst>
              </a:tr>
              <a:tr h="744417"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EU </a:t>
                      </a:r>
                      <a:r>
                        <a:rPr lang="fr-FR" sz="1050" kern="100" dirty="0" err="1">
                          <a:effectLst/>
                        </a:rPr>
                        <a:t>emission</a:t>
                      </a:r>
                      <a:r>
                        <a:rPr lang="fr-FR" sz="1050" kern="100" dirty="0">
                          <a:effectLst/>
                        </a:rPr>
                        <a:t> trading system</a:t>
                      </a:r>
                    </a:p>
                    <a:p>
                      <a:r>
                        <a:rPr lang="fr-FR" sz="1050" kern="100" dirty="0">
                          <a:effectLst/>
                        </a:rPr>
                        <a:t>Système d’échange de quota européen 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kern="100" dirty="0" err="1">
                          <a:effectLst/>
                        </a:rPr>
                        <a:t>Market</a:t>
                      </a:r>
                      <a:r>
                        <a:rPr lang="fr-FR" sz="1050" kern="100" dirty="0">
                          <a:effectLst/>
                        </a:rPr>
                        <a:t> </a:t>
                      </a:r>
                      <a:r>
                        <a:rPr lang="fr-FR" sz="1050" kern="100" dirty="0" err="1">
                          <a:effectLst/>
                        </a:rPr>
                        <a:t>stability</a:t>
                      </a:r>
                      <a:r>
                        <a:rPr lang="fr-FR" sz="1050" kern="100" dirty="0">
                          <a:effectLst/>
                        </a:rPr>
                        <a:t> </a:t>
                      </a:r>
                      <a:r>
                        <a:rPr lang="fr-FR" sz="1050" kern="100" dirty="0" err="1">
                          <a:effectLst/>
                        </a:rPr>
                        <a:t>reserve</a:t>
                      </a:r>
                      <a:r>
                        <a:rPr lang="fr-FR" sz="1050" kern="100" dirty="0">
                          <a:effectLst/>
                        </a:rPr>
                        <a:t> Mars 2023</a:t>
                      </a:r>
                    </a:p>
                    <a:p>
                      <a:r>
                        <a:rPr lang="fr-FR" sz="1050" kern="100" dirty="0" err="1">
                          <a:effectLst/>
                        </a:rPr>
                        <a:t>Revision</a:t>
                      </a:r>
                      <a:r>
                        <a:rPr lang="fr-FR" sz="1050" kern="100" dirty="0">
                          <a:effectLst/>
                        </a:rPr>
                        <a:t> of EU ETS avril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Extension au transport maritime, réduction des allocations gratuites, mécanisme de compensation pour l’aviation</a:t>
                      </a:r>
                    </a:p>
                    <a:p>
                      <a:r>
                        <a:rPr lang="fr-FR" sz="1050" kern="100">
                          <a:effectLst/>
                        </a:rPr>
                        <a:t>Extension de l’ETS (ETS2) aux bâtiments (dont le résidentiel) et aux transports routiers (</a:t>
                      </a:r>
                      <a:r>
                        <a:rPr lang="fr-FR" sz="1050" u="sng" kern="100">
                          <a:effectLst/>
                          <a:hlinkClick r:id="rId2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1521759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Social Climate Fund</a:t>
                      </a:r>
                    </a:p>
                    <a:p>
                      <a:r>
                        <a:rPr lang="fr-FR" sz="1050" kern="100">
                          <a:effectLst/>
                        </a:rPr>
                        <a:t>Fond social pour le Climat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Régulation adoptée en avril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Mécanisme de soutien pour les ménages et les petites entreprises de la hausse du prix du carbone (</a:t>
                      </a:r>
                      <a:r>
                        <a:rPr lang="fr-FR" sz="1050" u="sng" kern="100">
                          <a:effectLst/>
                          <a:hlinkClick r:id="rId2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36103580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Carbon Border Ajustement Mechanism</a:t>
                      </a:r>
                    </a:p>
                    <a:p>
                      <a:r>
                        <a:rPr lang="fr-FR" sz="1050" kern="100">
                          <a:effectLst/>
                        </a:rPr>
                        <a:t>Mécanisme d’ajustement carbone aux frontières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Régulation adoptée en avril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Concentré sur certains secteurs, induit une taxation des importations en fonction du contenu en CO</a:t>
                      </a:r>
                      <a:r>
                        <a:rPr lang="fr-FR" sz="1050" kern="100" baseline="-25000">
                          <a:effectLst/>
                        </a:rPr>
                        <a:t>2</a:t>
                      </a:r>
                      <a:r>
                        <a:rPr lang="fr-FR" sz="1050" kern="100">
                          <a:effectLst/>
                        </a:rPr>
                        <a:t> (</a:t>
                      </a:r>
                      <a:r>
                        <a:rPr lang="fr-FR" sz="1050" u="sng" kern="100">
                          <a:effectLst/>
                          <a:hlinkClick r:id="rId2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4261201772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Effort Sharing Regulation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Régulation adoptée en mars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Réparti les réductions d’émissions entre les états membres en fonction d’une clef principalement PIB par tête (</a:t>
                      </a:r>
                      <a:r>
                        <a:rPr lang="fr-FR" sz="1050" u="sng" kern="100">
                          <a:effectLst/>
                          <a:hlinkClick r:id="rId3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1421799194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en-US" sz="1050" kern="100">
                          <a:effectLst/>
                        </a:rPr>
                        <a:t>LULUCF (Land Use Land Use Change and Forestry)</a:t>
                      </a:r>
                      <a:endParaRPr lang="fr-FR" sz="1050" kern="100">
                        <a:effectLst/>
                      </a:endParaRPr>
                    </a:p>
                    <a:p>
                      <a:r>
                        <a:rPr lang="fr-FR" sz="1050" kern="100">
                          <a:effectLst/>
                        </a:rPr>
                        <a:t>Puits de carbone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Régulation adoptée en mars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Accroit les objectifs en matière de puits de carbone (</a:t>
                      </a:r>
                      <a:r>
                        <a:rPr lang="fr-FR" sz="1050" u="sng" kern="100">
                          <a:effectLst/>
                          <a:hlinkClick r:id="rId3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1856877967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en-US" sz="1050" kern="100" dirty="0">
                          <a:effectLst/>
                        </a:rPr>
                        <a:t>CO</a:t>
                      </a:r>
                      <a:r>
                        <a:rPr lang="en-US" sz="1050" kern="100" baseline="-25000" dirty="0">
                          <a:effectLst/>
                        </a:rPr>
                        <a:t>2</a:t>
                      </a:r>
                      <a:r>
                        <a:rPr lang="en-US" sz="1050" kern="100" dirty="0">
                          <a:effectLst/>
                        </a:rPr>
                        <a:t> emission standards for cars and vans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en-US" sz="1050" kern="100" dirty="0" err="1">
                          <a:effectLst/>
                        </a:rPr>
                        <a:t>Régulation</a:t>
                      </a:r>
                      <a:r>
                        <a:rPr lang="en-US" sz="1050" kern="100" dirty="0">
                          <a:effectLst/>
                        </a:rPr>
                        <a:t> </a:t>
                      </a:r>
                      <a:r>
                        <a:rPr lang="en-US" sz="1050" kern="100" dirty="0" err="1">
                          <a:effectLst/>
                        </a:rPr>
                        <a:t>adoptée</a:t>
                      </a:r>
                      <a:r>
                        <a:rPr lang="en-US" sz="1050" kern="100" dirty="0">
                          <a:effectLst/>
                        </a:rPr>
                        <a:t> </a:t>
                      </a:r>
                      <a:r>
                        <a:rPr lang="en-US" sz="1050" kern="100" dirty="0" err="1">
                          <a:effectLst/>
                        </a:rPr>
                        <a:t>en</a:t>
                      </a:r>
                      <a:r>
                        <a:rPr lang="en-US" sz="1050" kern="100" dirty="0">
                          <a:effectLst/>
                        </a:rPr>
                        <a:t> mars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Réduit progressivement les émissions de CO</a:t>
                      </a:r>
                      <a:r>
                        <a:rPr lang="fr-FR" sz="1050" kern="100" baseline="-25000">
                          <a:effectLst/>
                        </a:rPr>
                        <a:t>2</a:t>
                      </a:r>
                      <a:r>
                        <a:rPr lang="fr-FR" sz="1050" kern="100">
                          <a:effectLst/>
                        </a:rPr>
                        <a:t> pour les véhicules, impose les véhicules zéro émission en 2035 (</a:t>
                      </a:r>
                      <a:r>
                        <a:rPr lang="fr-FR" sz="1050" u="sng" kern="100">
                          <a:effectLst/>
                          <a:hlinkClick r:id="rId4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2708511497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en-US" sz="1050" kern="100">
                          <a:effectLst/>
                        </a:rPr>
                        <a:t>Reducing methane emission in the energy sector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Pas de régulation encore adoptée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Mesure et réduction des émissions de méthane indirecte du secteur de l’énergie (</a:t>
                      </a:r>
                      <a:r>
                        <a:rPr lang="fr-FR" sz="1050" u="sng" kern="100">
                          <a:effectLst/>
                          <a:hlinkClick r:id="rId5"/>
                        </a:rPr>
                        <a:t>lien</a:t>
                      </a:r>
                      <a:r>
                        <a:rPr lang="fr-FR" sz="1050" kern="100">
                          <a:effectLst/>
                        </a:rPr>
                        <a:t>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3248760189"/>
                  </a:ext>
                </a:extLst>
              </a:tr>
              <a:tr h="235440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Sustainable Aviation Fuels (Refuel EU)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Régulation adoptée en octobre 2023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Utilisation de carburants à moindre émissions dans l’aviation (</a:t>
                      </a:r>
                      <a:r>
                        <a:rPr lang="fr-FR" sz="1050" u="sng" kern="100" dirty="0">
                          <a:effectLst/>
                          <a:hlinkClick r:id="rId6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4222256204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 dirty="0" err="1">
                          <a:effectLst/>
                        </a:rPr>
                        <a:t>Decarbonised</a:t>
                      </a:r>
                      <a:r>
                        <a:rPr lang="fr-FR" sz="1050" kern="100" dirty="0">
                          <a:effectLst/>
                        </a:rPr>
                        <a:t> fuels in shipping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Régulation adoptée en juillet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Utilisation de carburants à moindre émissions dans le transport maritime (</a:t>
                      </a:r>
                      <a:r>
                        <a:rPr lang="fr-FR" sz="1050" u="sng" kern="100" dirty="0">
                          <a:effectLst/>
                          <a:hlinkClick r:id="rId7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841214583"/>
                  </a:ext>
                </a:extLst>
              </a:tr>
              <a:tr h="235440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Alternative fuels infrastructure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Régulation adoptée en juillet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Infrastructures de recharge (ou hydrogène) (</a:t>
                      </a:r>
                      <a:r>
                        <a:rPr lang="fr-FR" sz="1050" u="sng" kern="100" dirty="0">
                          <a:effectLst/>
                          <a:hlinkClick r:id="rId8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2642469845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Renewable Energy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Révision de la directive « Energie renouvelable » octobre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Augmente les ambitions d’énergies renouvelables en 2030 à au moins 40% (32% auparavant) (</a:t>
                      </a:r>
                      <a:r>
                        <a:rPr lang="fr-FR" sz="1050" u="sng" kern="100" dirty="0">
                          <a:effectLst/>
                          <a:hlinkClick r:id="rId9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1124742452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>
                          <a:effectLst/>
                        </a:rPr>
                        <a:t>Energy efficiency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Révision de la directive « Efficacité énergétique » en juillet 2023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Réduction de 11,7% de la consommation d’énergie finale en 2030 (</a:t>
                      </a:r>
                      <a:r>
                        <a:rPr lang="fr-FR" sz="1050" u="sng" kern="100" dirty="0">
                          <a:effectLst/>
                          <a:hlinkClick r:id="rId10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1330579309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Energy performance of buildings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Directive non encore adoptée ou révisée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Zéro émission pour les nouveaux bâtiments en 2030, pour tous les bâtiments en 2050 (</a:t>
                      </a:r>
                      <a:r>
                        <a:rPr lang="fr-FR" sz="1050" u="sng" kern="100" dirty="0">
                          <a:effectLst/>
                          <a:hlinkClick r:id="rId11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2898889555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en-US" sz="1050" kern="100">
                          <a:effectLst/>
                        </a:rPr>
                        <a:t>Hydrogen and decarbonised gas market package</a:t>
                      </a:r>
                      <a:endParaRPr lang="fr-FR" sz="1050" kern="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Directives et régulations non encore adoptées ou révisées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Organisation d’un marché de l’hydrogène, extension du mécanisme d’achat joint du </a:t>
                      </a:r>
                      <a:r>
                        <a:rPr lang="fr-FR" sz="1050" kern="100" dirty="0" err="1">
                          <a:effectLst/>
                        </a:rPr>
                        <a:t>gas</a:t>
                      </a:r>
                      <a:r>
                        <a:rPr lang="fr-FR" sz="1050" kern="100" dirty="0">
                          <a:effectLst/>
                        </a:rPr>
                        <a:t>. (</a:t>
                      </a:r>
                      <a:r>
                        <a:rPr lang="fr-FR" sz="1050" u="sng" kern="100" dirty="0">
                          <a:effectLst/>
                          <a:hlinkClick r:id="rId12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3824422865"/>
                  </a:ext>
                </a:extLst>
              </a:tr>
              <a:tr h="405099">
                <a:tc>
                  <a:txBody>
                    <a:bodyPr/>
                    <a:lstStyle/>
                    <a:p>
                      <a:r>
                        <a:rPr lang="en-US" sz="1050" kern="100" dirty="0">
                          <a:effectLst/>
                        </a:rPr>
                        <a:t>Energy taxation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Directive non encore adoptée ou révisée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tc>
                  <a:txBody>
                    <a:bodyPr/>
                    <a:lstStyle/>
                    <a:p>
                      <a:r>
                        <a:rPr lang="fr-FR" sz="1050" kern="100" dirty="0">
                          <a:effectLst/>
                        </a:rPr>
                        <a:t>Alignement des taxations des produits énergétiques et de l’électricité sur les objectifs climat (</a:t>
                      </a:r>
                      <a:r>
                        <a:rPr lang="fr-FR" sz="1050" u="sng" kern="100" dirty="0">
                          <a:effectLst/>
                          <a:hlinkClick r:id="rId13"/>
                        </a:rPr>
                        <a:t>lien</a:t>
                      </a:r>
                      <a:r>
                        <a:rPr lang="fr-FR" sz="1050" kern="100" dirty="0">
                          <a:effectLst/>
                        </a:rPr>
                        <a:t>)</a:t>
                      </a:r>
                      <a:endParaRPr lang="fr-FR" sz="1050" kern="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8" marR="58778" marT="31022" marB="31022"/>
                </a:tc>
                <a:extLst>
                  <a:ext uri="{0D108BD9-81ED-4DB2-BD59-A6C34878D82A}">
                    <a16:rowId xmlns:a16="http://schemas.microsoft.com/office/drawing/2014/main" val="391533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5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F0F70-3818-572F-4583-5E1A72D7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 ETS </a:t>
            </a:r>
            <a:r>
              <a:rPr lang="fr-FR" dirty="0" err="1"/>
              <a:t>remains</a:t>
            </a:r>
            <a:r>
              <a:rPr lang="fr-FR" dirty="0"/>
              <a:t> an important </a:t>
            </a:r>
            <a:r>
              <a:rPr lang="fr-FR" dirty="0" err="1"/>
              <a:t>pillar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C783DA-13BE-045C-627E-A4C41A92F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11762B-47D6-2ED2-6E7F-0335C425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17" y="1484313"/>
            <a:ext cx="8009366" cy="41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9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4583113" y="4221164"/>
            <a:ext cx="5834062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Xavier Timbeau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xavier.timbeau@ofce.sciences-po.fr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ctrTitle" idx="4294967295"/>
          </p:nvPr>
        </p:nvSpPr>
        <p:spPr>
          <a:xfrm>
            <a:off x="1524000" y="1773238"/>
            <a:ext cx="806450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S10. Economics of Environnement</a:t>
            </a:r>
            <a:b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 II</a:t>
            </a:r>
            <a:endParaRPr sz="17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942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ozone Hole and the Montreal Protocol</a:t>
            </a:r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34963" y="1341438"/>
            <a:ext cx="9886950" cy="431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 dirty="0"/>
              <a:t>1930: Thomas Midgley invents freon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HCFC&amp;CFC, produced by DuPont de Nemours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Neutral </a:t>
            </a:r>
            <a:r>
              <a:rPr lang="en-US" sz="1200" dirty="0" err="1"/>
              <a:t>gaz</a:t>
            </a:r>
            <a:r>
              <a:rPr lang="en-US" sz="1200" dirty="0"/>
              <a:t>, no corrosion, not active, not toxic, highly efficient to carry heat </a:t>
            </a:r>
            <a:br>
              <a:rPr lang="en-US" sz="1200" dirty="0"/>
            </a:br>
            <a:r>
              <a:rPr lang="en-US" sz="1200" dirty="0"/>
              <a:t>(compression/decompression cycles)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Largely used for refrigeration (fridges, air cooler), solvent, fire extinguisher,</a:t>
            </a:r>
            <a:br>
              <a:rPr lang="en-US" sz="1200" dirty="0"/>
            </a:br>
            <a:r>
              <a:rPr lang="en-US" sz="1200" dirty="0"/>
              <a:t>spray </a:t>
            </a:r>
            <a:r>
              <a:rPr lang="en-US" sz="1200" dirty="0" err="1"/>
              <a:t>propelant</a:t>
            </a:r>
            <a:r>
              <a:rPr lang="en-US" sz="1200" dirty="0"/>
              <a:t>, plastic foam propulsion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But : interact with O</a:t>
            </a:r>
            <a:r>
              <a:rPr lang="en-US" sz="1200" baseline="-25000" dirty="0"/>
              <a:t>3 </a:t>
            </a:r>
            <a:r>
              <a:rPr lang="en-US" sz="1200" dirty="0"/>
              <a:t>and UV, and destroy it in the upper layer of atmosphere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 layer blocks 97-99% of UV radiation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■"/>
            </a:pPr>
            <a:r>
              <a:rPr lang="en-US" sz="1200" dirty="0"/>
              <a:t>mostly UV-a and b lethal radiation, Dobson discovered this in the 30-50’s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Char char="■"/>
            </a:pPr>
            <a:r>
              <a:rPr lang="en-US" sz="1400" dirty="0"/>
              <a:t>1985: measure of the ozone layer display a large hole (over Antarctic)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Farman, Nature ; </a:t>
            </a:r>
            <a:r>
              <a:rPr lang="en-US" sz="1200" dirty="0" err="1"/>
              <a:t>Rowland&amp;Molina</a:t>
            </a:r>
            <a:r>
              <a:rPr lang="en-US" sz="1200" dirty="0"/>
              <a:t> had found the </a:t>
            </a:r>
            <a:r>
              <a:rPr lang="en-US" sz="1200" dirty="0" err="1"/>
              <a:t>mecanism</a:t>
            </a:r>
            <a:r>
              <a:rPr lang="en-US" sz="1200" dirty="0"/>
              <a:t> in 1974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25y. of O</a:t>
            </a:r>
            <a:r>
              <a:rPr lang="en-US" sz="1200" baseline="-25000" dirty="0"/>
              <a:t>3</a:t>
            </a:r>
            <a:r>
              <a:rPr lang="en-US" sz="1200" dirty="0"/>
              <a:t> hole could have caused  1 to 2 millions skin cancers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 sz="1200" dirty="0"/>
              <a:t>Around 200 000 victims in the US up to 2040, according to NASA</a:t>
            </a:r>
            <a:endParaRPr dirty="0"/>
          </a:p>
        </p:txBody>
      </p:sp>
      <p:sp>
        <p:nvSpPr>
          <p:cNvPr id="119" name="Google Shape;119;p16"/>
          <p:cNvSpPr/>
          <p:nvPr/>
        </p:nvSpPr>
        <p:spPr>
          <a:xfrm>
            <a:off x="7932739" y="4221164"/>
            <a:ext cx="27003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http://www.nasa.gov/vision/earth/lookingatearth/ozone_record.html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6" descr="This image, from Sept. 24, the Antarctic ozone hole was equal to the record single day largest area of 11.4 million square miles, reached on Sept. 9, 2000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6089" y="2852739"/>
            <a:ext cx="1296987" cy="12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Fichier:Atmospheric ozone.sv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8825" y="4581526"/>
            <a:ext cx="3524250" cy="208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 descr="data:image/jpg;base64,/9j/4AAQSkZJRgABAQAAAQABAAD/2wCEAAkGBhMSEBQUExQUFRUUFxUXFxYVFBQUFxQUFRgXFRQVFBQXHCYeFxkmHBUUIC8gIycpLSwsFR4xNTAqNSYrLCkBCQoKBQUFDQUFDSkYEhgpKSkpKSkpKSkpKSkpKSkpKSkpKSkpKSkpKSkpKSkpKSkpKSkpKSkpKSkpKSkpKSkpKf/AABEIAPAAuwMBIgACEQEDEQH/xAAcAAABBAMBAAAAAAAAAAAAAAAEAgMFBgABBwj/xAA/EAABAwIEAwUFBwIFBAMAAAABAgMRACEEEjFBBVFhBhMicYEHMpGhsRQjQlLB0fBy4RUkYoLxM5KioxZDc//EABQBAQAAAAAAAAAAAAAAAAAAAAD/xAAUEQEAAAAAAAAAAAAAAAAAAAAA/9oADAMBAAIRAxEAPwDk9bFbMTWqDFG9OINN5qUHKAgGlpMUygiKWFRQOIVWLNNl0VgfBIAuToNSfICgWKcSmpzhHYnFPpKgkNoAkqdOUT+WACZi+lWThvsmdUod6+2EjUJDhMEHLBUABJjWg5+lW1PNmuiv+yAFj7t775N1SJbM6IAmQrrfWqPjez7zLikKSFZdSnQbkGdPWgFVFKQKazU62qgUNacFJFOJFA4j+XpwJrGW6JCKBnLTqG6cS3TiW6BKUUU0ikoboptqg22iiAisbap8M0HHqwKrcUg0G81Kz03WyaB3vaSrEU3mpITKgCYBIEnQAmCTQWzsb2OONC154DaoImBpYE8zO1dP7OdkGMK2tKRJJlSo8StSkJXqKz2d4ZP2NCWU5UkSq8nPJCiTvJuNdbVacNwkJVM+hj5GgDRiQU5U2gGN/S+0+tN/4rJUDMpggT/4nbapZ3CA0GvhKM2cC/OgjF8ZSoKT4gSoeQOxqB4hhipWiVEmSCD4ryBJ69KteK4ck7X/AF9Kg8aypJtpy5+lBWsfwltRVmanMoqK0qhyeRkRUavskqJSuYBMKTBttrHrVrYxINrA0HjbXABiADoUk8z+XrpQUxeFKFKSdUmDt/zW0porjuJCk/8AUlWa2yzBIISSAJGkEESNaiuDcS74kaKTfzTOv70EswmiQikstGig3QIS3TiG6W23RDTNA2huim26UhqiUNUCW26JSmtttU/3VBwnNWppIreagVSSa1NJKqDZVR3Z3gTuNxKGGh4lm6johA95augHx0qMUa757G+y6cPgRiFJ+9xPik6hkH7tPrGY+YoLhwLgzeEw6GWh4UCCYAK1brVG5owmsArYFAmKbXanzQj66AXEu2NQHFMRFyNifMbipd9cgg1AcUNj0tH60EdhkSq29/Q/80vFPhpU+kmfmBWuDomVDRP0qK7RcSSJmNfnsaCldq2/GtSbeLxo1TJ0dRyBt8KhOF4lTb6FAx4gD1BIBBqY4k8FaRJkHlB1Cj5ifOoFxv5b/vQdTS1enQ3TPB3u8YacOqkJnzAg/SpBKKBpDdEtN1ttuiWWqBKWqfQ3TqWqeQ3QY0zRKWLUtlqjkM2oPM81lZF62U0CaQacikqFAvA4FTzzbSLqdWlA81kJ/WvV+GYS2hLabJQlKEj/AEoGUfSvPfsjwgXxdif/AKw656pQY+tehgKBJXWBVJUKwCg2b+VCv6xRDj4AoH7TJV/LUA+NNQHFoDZgyrapvGYhABKlDym/wqqY/tGwZSlQzDY2PP19KAhTgZw0WBI+cG1cp4lxQuLJMjoTMGrrxTiIcSTsAfQx+9c8xbd766/wUCku2voZEdTp/OtDPJsedv5HlTaXdq085Pp10/tQdK7GOZ8E1/pzI/7SYqeQ3UB7NxmwW1nHPMDwnTlerYhigbbboltutoap9tug2lFPNs0pDVEtooFssUYlq1JaboxLVqDyv3dbKKJDVKWxQCJbrFtUa3h6e+zzQTPsjVl4uxb30upPSUE/pXoF5wITKiB5xXA+wSe74iw4BJSopAvdTiVJEkAwBMk+XMVee1vFUIR/nnwjMJDbTYUsg9VSTy2FBa09pGVFWRaV5TBykGDyMUa26VExoPrXntHaFDaz9mXlSdMyUIWf6kghKh01611v2fcdexrawtaElsJzQk/jzXAnmgnXSgV2o459nbWVEJE+EzqeVc3wPabEYt0obLirSVl0YdtudSSQSR8D0pPtVwi28WQVSCAQZV4z0RcAio7sx2XxLrZLbYKnUyhalIIab0W4EzZZgpBN7Ggs/HsXh22hmxqXXEpEpQ7JVGozQc3rGtU3jyQlQWhaHErEpKFBRSISYUNtY80GpRHswxCHCHFNhIkZgtZzEaZQLyZ3ioHivC3GCUKvlUSOUGJF+RG9ATwzizkFHhuNVEzIvoNdaVxRoqSDIzHXKkADkOdN8G4Q66ZS24Z0OQlJ/wB2gqU7Q8L+zpSDZShcEyB00oKe6iD/AHrTaAdTp66UQ+OX9qbHhEiD5jbe1ASpS8MttaPA4MqwQTMG6ZP1Fd24a8HmW3Ro4hK/LMASPjNcFxWIDiEnRQ8JA0gXTH0rt3s8BVwvDE/lUPMJWoCglks08hqng3S0ooMQ3T7bVYhNEtooHWW6MSi1NNJotItQeVkU6oViG6cKKBANPJNJy062mgx3jTrRRlcWhICRCFFAhK8xByxMyNfyjlV+7X9gXcfxFxYc7tjIglStxMhLW19b6R1rn+MwudBB6x0tBru/DsSHsO0kEtuFpHhV70ZE+JBmFDqJ6xQc4d7B4HColYU+vRIcUqBewShETXQOyXBkYXCrUhCWy6QopSICQlOVIv8A7j5qNMt4BhtySrOtRhP41EnZKefXap3iMpbgCwH/ADQch7bO/aysIP3jZzJIO41TPUGrP2PwWH+zJXhAG84GdKgTmWm33m4XVN4/xCMcGmYSpQVcjVQ0BqY7HcWbU8pnESziDcFC4zgaXEpUqOYJoLBxnB4pZCe7TE65lja1QfDuxiFrW7ilBaUEJbSkqKVEEKdMqHiAJCbbhVX13ggWmFYh7KdklKSRyzgSB5RUFxjgCUiG3nUwPCCpCgI0GUpoIlDTeHUr7OA2PypJjziqZ27xillJVc3g86mcZiHUWJSvTSUnSTa/1qrcexmZNxBN+v8Aagrq7iktvQFA35frSgu1NCxmgVhMKpaktpErcUlKR1JgfM16U4TwpOHw7TKdGkJTPMj3j6mT61xj2UMJc4s1mvlS4pP9QTA+Emu991QDhulhung3SgigbSiiG01iW6dQigdbFEAU0hNPAUHmAIp1KabRRDaaBDaKIQ1WkJp9AoEFia7T2YhzAMBUEFpAIOlhl/SuQJFdG7D4+cFl3bUpPkD40/U/CgkeMYxvCIztNAqKm0qy3WpJWlOXOq/pNVnt12/OGStkpWh1SZSFoN80hKuWqT8Kmm4dfSpQs2c3+78NvjUxxjBNv4Rxt1HeBxBB0zb5YVEpIJJH96DzE9xNxTveqUS5rm0PyrG+JOd6lzNK0Kzgm8kXirdxb2Q41oy0kPIgGQpKVidlJJ16iozB9jX0LCsQO5QlQKiopmARoATQd5wDp7lCyCMyEqKVapJExUfxR0EETsfprUGPaJhikgODZOUm/Kw3ozFpzIzib/CgonHuIFLkTfbb4iq9xzHhYAsbnT9KN7XNqDmbSTrPLTWq6Eki/wDDQNRFJeNOZbedafbtQWX2RrP+LsdQ6P8A1q/avRPd15d7L9oFYHFt4hKQrJIKT+JKhlUJ2MaGvTPAuNs4xhL7CgpCvilW6FjZQ0igJ7utpRT2SthNAhKKdSithNOJFBtCady1iRTkUHltFFJTQTaqKQqgfQiiWkUMhyDRLa5oCUJqf7I43u38pMJdGU8gr8J/T1qAQqn2lkXGouOhGhoL5xFz7Ky46oEgAnqQAYqH4PxLHcRZDgLeCZAgFxKnHXTupIlISnYE6mpRfExiGG5AOaQoHTMPeB/m9S7uDz4ctgXUIA5DYX0oKtjuHLgB3jBSmB7jTKTbWFZjt0rn/H+FYMKIGMxL6rmSpOX1kfIc6v6PZa2VS84VGSopSBHlJA+VP4LsJgmXu87vOuZBX4gnlANhQUvs37JgvIt9ZCfCrIlMKO8KUo+HrArpuNZHdBPI3m1uXWsexASZ3k+lqieLcWSEKzHYnb5zpQcz7bY0OPZE6A389hVeDIHl+tPcSxveOqUeZIjb1phtc/Wg0G6Q8ibDmKLSi1NugJknagjMUPFHKpvsZ22f4a8Vt+JCrONKJCXBsbaKGxqvlUmedboO8cI9uuCcIDzbrBO5h1A81JuP+2ugcL4oziG+8YdQ6j8yFBQHQ7g+cV5Hii+FcZfwq+8w7q2l80KIkciNFDoaD1yBS0iuL9j/AG6L8KMe2VJ0+0NJhQ//AEbFj5pg9DXXuE8YYxSM+HdbdTzQoGP6hqk9CBQSKRTgpCKcoPKLJopJoNo0SDagICpohmg0LoplygPQaIbFCMro5qgluEY3uzCgSnW2xG/w+lX7A8QStrOhQI58iNQeR6VzzDkVL4RRCSEKyFUGcoUJGhUn8Xx9aCec4mJuf1/hqMxPG0Zz4gYubi1cv7X47iGHWQ64MpmFtiAQSYP80qqr4m6qZWoyIN4trtQdO7QdvW0JhBzrPLSdb1QOK9oXnySpRg7DT1oBttRGw/nOngxaOdAIhBJo1luPOklAHmaOwDBBmL/IedAlxGUSTfl0ortBww4bCoLoyv4k5ktnVrDo3WNlLVFtgmrx2M7FFTiXnr6FCDt+Vbk6DcJ8idK5/wBveN/ase8tJlCSG2z/AKG7T6nMfWgr1KpIpQoMIqY4VwvwlakySJSFC0aaGxO9YxwUhIU4DJKQE+akzN50qdSySQBpIjkATIJF4tagCcaKhqY1jQfDSKaw7KmiHGnFtuDRaFKSoRP4hUk4xc6EgRBi1tRFtINaQyYA8tb8zaFfKgtPZ/2uY5iE4hKcSjYq+7d5e+kQrfVPrV1a9tGDKQVM4pJ3HdpVH+4Lg1ygNTNilI2uJJM/tSS6gagzv4U/tQQLKqKS5agW3aeSugKS5RCHaCQunm1UEowqpHDmovDCpFL6W05lkACglsP1qP4p24Zw8pSe8XyGg8zVP472rU6ShslKOe5qv0EvxjtU/iVAuK8ImEAeEA623o/DdlFHBoxgQpTKipKiL92tJghUaJ5GqzNdx9gT2fBYptYCkB4WUJBC2xmBHLwj40HLgyT7gH71jrJTrauodrPZf3alO4QSmZLcCRzy86oZ7Pv4h5LYBSB76lAgJH6npQR3DeGl1YShJWtWgAkn02HU10nsz2CS1C34UsRCBdKPX8SutSfAuENYdOVAAMAFVsyo5mp5CaCC7d8e+xcPdUkw44O6b55ljxK9EhRrz6KvHtZ7Qd/jO5SfBh/D5uH3z6aelUlpBUYAknSgT/PPyqxcO4UG/Eu64PhEeAWtffnTnCOEpQUqVKlGRaCE+R51JYlACs3nJiFQdbDeaBGJEFoGLuJuNNZiKfRYgmbQYNhpmEnmPlQ2KTlUwJP/AFB6mDBPWKMbTIG/vfHQzzFAlnXWP6RJ5fA/Q0tAB25CxsIHXTnpTvdkCNNOu40jz0ohtjUcrcoJA28qBlKCAZj13M8p5XpGQboHrE/UUY2za4nTUX9APLfnRYw/JIj40HOUin0mkqbpSW6BaU0UwKZSKIKsqSo6ATQPucQS0JV8KrvEuLLeNzCdkjShsTiC4ok0iKBE1usAvTqWaBk13P2ANf5HEHniI+DaP3rhzia7P7HuLjC8H4g+qPuHFLg7nuUZB6qgetBJ9t/an9lxgwzLXfJak4m+5HhaQr8JFiVelXRPDWcQ024AE50pWFJA/EkKv+bXWvNIx6u7U4rxOOqUpSjqVKJKlH412r2J9p/tGBLClS5hTlvqWVElo9YOZPoKCzL7NlN7KFBcVxgYZcWRGRJIBtePD86tanYFUz2jNheAeWbZRI08S1HKhPW5n0oPOrra33VLEkrUSVGYkmTepjh3Dko5Eke+QbSNreel6WW4URAA1KTMWEftYcjRWFbEyST73O/KBtsKAxn3gTpEgeKbGdYiJp1TM5ZSb7azprBjYU3h28pv0EggcrR6Gn3NEjSDv1AgADW4+dAFxEHvMPzzyb7pSpRt6/KjGmyBtYcj56DWhn0hb6Upv3cqXuApQACQeep9aPU1ETJCTMgCIJnS9ApgAKvcWj9hG9hRQTeFGQTfUAm0mf5pSMOx4r8rjzIG2/nRRbt1MyZETfmKBbTA3OkxPUfStx56D+aUlhMwAPM3uE6wKLKstgAQP9J8+dBzdtNOhFaaFPE0G0IFDcacytR+b6UWmo3j493lFBDsN1i7U4myR1vTC6BxlO9FobkfWhkDw0awbdNKAVxF6ueAdUns7xAiwcxeHb+CUqUPkKqKj47aTVvLg/8AjRG7vEj/AODQP0FBTsQ7DSRaQlI+N/1qW9n3aZXD8YjEX7snu3gPxNKgq9RZQ/pqIx7MZY0yp+m9LwXiaU2QLqCkneYgg9Iv6Gg9ZgBcEEFJAII0IIBBHOxBqle1zERhWGQB967nM6BLSZmf6lIqZ9nb6l8Mw5UdE5BzhByj6VQfarxwq4j3YzQw0lJynRTn3iraG2T4UFKcb8QJuB0E2/5p9oTFoCb8oT5xWn1EjNrMWMi567f3peGbt1JBGnMQFToZMUByGhA0JAO17Ta+19agOJcdIV3eH8TivDn1gzognfmdtql8Y0pxtxKVEKyKiJ96NCeoBFAdk8A2Gw6PEq8kwMhBjKExO4NAbhMIMO1kvmIUVKvJJMqJPxjnRzKJkEXOsWsOXPWgMS9Lp946kC5853F41qZwDOYa8p8p0PMaX6UCmW9TOsmAIsBrzrHSAIkjWDaOfrRTqMiQLGxJy35k3Hw9KEwg7xyPwpGY3uPdAB+B+NAaykQBe/rym+9tKdS4NtPIVuZMXVBtJjQkanasKQNx6qH7UHOBT8CmUinFUC01E8aflQTyH1qWbqF4mg94qgBUqm5p6BF6Z3oCUptRmHO3TWmGUiAaIQrlpEHpQNhuVAcpopztFm4ezggiMmIdfK5srOnIlIHS9DAxmjYG9RjJ8SfMUE1jmMzTah+VP7H51FNqynqD8xVgwHjw8QJBI/X6VE4hiDQehvZPxVLmE7u0IAWP6V6/A/WuP8Z4h9oxT2IMw66tQMaJJhE8/ClNuVSHs57QlrD44ZoUjCrSkcy6tDaCN5BWfhUYWSMoGgAtoLazbl9aB5p0lOx2gmR8PhHwp9sFJtfQAc9zE9NqYbYCQP1JhQNxygTRrLMXEEC3hGkamdQAZoCGBcblPUXIBnXbl5ULhMMnDl9AmVrzp28CwbTyzAj4VI4VgaW8p0/hioHtFjsuLaSm+VMLiZUHDMHyAn1oFNvHvB5jcWm2vpF6t/D2LGCRAHykVTsEmXE20MdNB72nx1q5hRbZUdyCRbblH4Tc/KgjuN8XSknppp/x5Vrg0pYCjdb8r5wkWSAdhEn1qqcQ4mFqnxmTqDA1mBOnL1NXrg6QZNyhsEBKr5YGWByuKAplrIOU7zM7iwoVeOTNxJrOM8TCB1vG1yOmgF6rDmOUSTmN6CGRrThN6ZRSlm9A+0q+lRfG0wvTUa1JtG9DccIKQN6CEEQaZAvTxTFaCBNA83sOVEjSx0+RplAHWiECIPpQMve6qJ05VHYZEqAGu3UmwHxIqWUz4FkaRr9ajcKrIQvkpEehCv0oLYOFnC4nE4VSgotLKSoAgEwLgHzqI4lrItUzxTiiX+I4p5GbI88pSdjBA/ao7jLQiddtaBns4z41rM2AA1jMo2mPKpppqJiyQCb8iNZ2mQKE4K1kZCvzGY3OwtPIGpIJuQTfw2E6JJieemnSgdS2DN4JNxsLCNd784p3DKKXVJJgKBW2T+URnSBvck0rCt5pzgSZuZEEdeWlLdwshEkgpKSkm+msEaT+1BId8EJUpYsJKtjCRe+nX1qo4VkuZ8Q577xJSDqlJkBWnkB5VNccXmQhgWL6gFQNGknOsyelDcWKRITAAA6BI0iB5fKgG4a1mWBuJiLHNolR13O1WLiLv+TIT1SomQoWSdL78utV/gaZVl5EqkdLmbwdBANWDFOEJUAQCpOZSdPEd0KBteZBtQVTh+FC3UJkATM2JCEwo2+HnO1W/wDxAJk3CYOYDbkL7ydeUVTGnyl/wgArChlF8uYpST8yfSrPiCIAkJbRzuVxbNk1kxF4FAGzhVYl1SySlMgfI5iOnlR5fizbAKRYHIVTFjfe4NODDAJJclCE3SgnKteYeLNBtNraQBWl9pikwgwkWSBYADQAUFQQkUkm9bbNaVQOMmori5Pez5VINih+MM+EHegjFLraUiaQo0oJm9AShUadKfFra3mh2KfzaGPTrQOYlRDSo008vSolaYaT1KvlAo/GL+7V/IFR6x92nzVQSWAX92I1Bny5GpLFfeI/pnS88/I1B8LcvE71ZeGoiND4gb2gaT/OVA63hyEBOXlPQFI+elFtIKgZuTeLgwBsZtUvhsOhY6REzeLxPOsXwpKbpOqbbxGw0oA2kQAkREi5EEnznmSNNqebUAUlV5sSQAZMgSelqQ8MpAP4bqFuU87+tIOICQSSRAKtOSc0kR0oBgvPi3Fm4ZSloG5GdXjWb6wAKY4g14SIsbbnyMDQUvhKcrAUbKczOKnmsyBeNBA1rbjZWYgm+u8nmdxQBcPACxvcc9xFWLFKKkqi0pIJiJlMGY1t6XqvOOpQQTAgnTnbWrBgCHEFc2KLHQ3gQdqCoSrv0xYwYFwBcAxJ8Nt+lWleICAC2kqXHvLkmdSRPnVXbQV4xCR+eCb2SDmWT0hJ/hq19+lRyj8IO85QBEnpagjncO66SpZjSwE67ADQU8OBp5n50erFpnW4iIA8rkCmftPKg//Z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 descr="data:image/jpg;base64,/9j/4AAQSkZJRgABAQAAAQABAAD/2wCEAAkGBhMSEBQUExQUFRUUFxUXFxYVFBQUFxQUFRgXFRQVFBQXHCYeFxkmHBUUIC8gIycpLSwsFR4xNTAqNSYrLCkBCQoKBQUFDQUFDSkYEhgpKSkpKSkpKSkpKSkpKSkpKSkpKSkpKSkpKSkpKSkpKSkpKSkpKSkpKSkpKSkpKSkpKf/AABEIAPAAuwMBIgACEQEDEQH/xAAcAAABBAMBAAAAAAAAAAAAAAAEAgMFBgABBwj/xAA/EAABAwIEAwUFBwIFBAMAAAABAgMRACEEEjFBBVFhBhMicYEHMpGhsRQjQlLB0fBy4RUkYoLxM5KioxZDc//EABQBAQAAAAAAAAAAAAAAAAAAAAD/xAAUEQEAAAAAAAAAAAAAAAAAAAAA/9oADAMBAAIRAxEAPwDk9bFbMTWqDFG9OINN5qUHKAgGlpMUygiKWFRQOIVWLNNl0VgfBIAuToNSfICgWKcSmpzhHYnFPpKgkNoAkqdOUT+WACZi+lWThvsmdUod6+2EjUJDhMEHLBUABJjWg5+lW1PNmuiv+yAFj7t775N1SJbM6IAmQrrfWqPjez7zLikKSFZdSnQbkGdPWgFVFKQKazU62qgUNacFJFOJFA4j+XpwJrGW6JCKBnLTqG6cS3TiW6BKUUU0ikoboptqg22iiAisbap8M0HHqwKrcUg0G81Kz03WyaB3vaSrEU3mpITKgCYBIEnQAmCTQWzsb2OONC154DaoImBpYE8zO1dP7OdkGMK2tKRJJlSo8StSkJXqKz2d4ZP2NCWU5UkSq8nPJCiTvJuNdbVacNwkJVM+hj5GgDRiQU5U2gGN/S+0+tN/4rJUDMpggT/4nbapZ3CA0GvhKM2cC/OgjF8ZSoKT4gSoeQOxqB4hhipWiVEmSCD4ryBJ69KteK4ck7X/AF9Kg8aypJtpy5+lBWsfwltRVmanMoqK0qhyeRkRUavskqJSuYBMKTBttrHrVrYxINrA0HjbXABiADoUk8z+XrpQUxeFKFKSdUmDt/zW0porjuJCk/8AUlWa2yzBIISSAJGkEESNaiuDcS74kaKTfzTOv70EswmiQikstGig3QIS3TiG6W23RDTNA2huim26UhqiUNUCW26JSmtttU/3VBwnNWppIreagVSSa1NJKqDZVR3Z3gTuNxKGGh4lm6johA95augHx0qMUa757G+y6cPgRiFJ+9xPik6hkH7tPrGY+YoLhwLgzeEw6GWh4UCCYAK1brVG5owmsArYFAmKbXanzQj66AXEu2NQHFMRFyNifMbipd9cgg1AcUNj0tH60EdhkSq29/Q/80vFPhpU+kmfmBWuDomVDRP0qK7RcSSJmNfnsaCldq2/GtSbeLxo1TJ0dRyBt8KhOF4lTb6FAx4gD1BIBBqY4k8FaRJkHlB1Cj5ifOoFxv5b/vQdTS1enQ3TPB3u8YacOqkJnzAg/SpBKKBpDdEtN1ttuiWWqBKWqfQ3TqWqeQ3QY0zRKWLUtlqjkM2oPM81lZF62U0CaQacikqFAvA4FTzzbSLqdWlA81kJ/WvV+GYS2hLabJQlKEj/AEoGUfSvPfsjwgXxdif/AKw656pQY+tehgKBJXWBVJUKwCg2b+VCv6xRDj4AoH7TJV/LUA+NNQHFoDZgyrapvGYhABKlDym/wqqY/tGwZSlQzDY2PP19KAhTgZw0WBI+cG1cp4lxQuLJMjoTMGrrxTiIcSTsAfQx+9c8xbd766/wUCku2voZEdTp/OtDPJsedv5HlTaXdq085Pp10/tQdK7GOZ8E1/pzI/7SYqeQ3UB7NxmwW1nHPMDwnTlerYhigbbboltutoap9tug2lFPNs0pDVEtooFssUYlq1JaboxLVqDyv3dbKKJDVKWxQCJbrFtUa3h6e+zzQTPsjVl4uxb30upPSUE/pXoF5wITKiB5xXA+wSe74iw4BJSopAvdTiVJEkAwBMk+XMVee1vFUIR/nnwjMJDbTYUsg9VSTy2FBa09pGVFWRaV5TBykGDyMUa26VExoPrXntHaFDaz9mXlSdMyUIWf6kghKh01611v2fcdexrawtaElsJzQk/jzXAnmgnXSgV2o459nbWVEJE+EzqeVc3wPabEYt0obLirSVl0YdtudSSQSR8D0pPtVwi28WQVSCAQZV4z0RcAio7sx2XxLrZLbYKnUyhalIIab0W4EzZZgpBN7Ggs/HsXh22hmxqXXEpEpQ7JVGozQc3rGtU3jyQlQWhaHErEpKFBRSISYUNtY80GpRHswxCHCHFNhIkZgtZzEaZQLyZ3ioHivC3GCUKvlUSOUGJF+RG9ATwzizkFHhuNVEzIvoNdaVxRoqSDIzHXKkADkOdN8G4Q66ZS24Z0OQlJ/wB2gqU7Q8L+zpSDZShcEyB00oKe6iD/AHrTaAdTp66UQ+OX9qbHhEiD5jbe1ASpS8MttaPA4MqwQTMG6ZP1Fd24a8HmW3Ro4hK/LMASPjNcFxWIDiEnRQ8JA0gXTH0rt3s8BVwvDE/lUPMJWoCglks08hqng3S0ooMQ3T7bVYhNEtooHWW6MSi1NNJotItQeVkU6oViG6cKKBANPJNJy062mgx3jTrRRlcWhICRCFFAhK8xByxMyNfyjlV+7X9gXcfxFxYc7tjIglStxMhLW19b6R1rn+MwudBB6x0tBru/DsSHsO0kEtuFpHhV70ZE+JBmFDqJ6xQc4d7B4HColYU+vRIcUqBewShETXQOyXBkYXCrUhCWy6QopSICQlOVIv8A7j5qNMt4BhtySrOtRhP41EnZKefXap3iMpbgCwH/ADQch7bO/aysIP3jZzJIO41TPUGrP2PwWH+zJXhAG84GdKgTmWm33m4XVN4/xCMcGmYSpQVcjVQ0BqY7HcWbU8pnESziDcFC4zgaXEpUqOYJoLBxnB4pZCe7TE65lja1QfDuxiFrW7ilBaUEJbSkqKVEEKdMqHiAJCbbhVX13ggWmFYh7KdklKSRyzgSB5RUFxjgCUiG3nUwPCCpCgI0GUpoIlDTeHUr7OA2PypJjziqZ27xillJVc3g86mcZiHUWJSvTSUnSTa/1qrcexmZNxBN+v8Aagrq7iktvQFA35frSgu1NCxmgVhMKpaktpErcUlKR1JgfM16U4TwpOHw7TKdGkJTPMj3j6mT61xj2UMJc4s1mvlS4pP9QTA+Emu991QDhulhung3SgigbSiiG01iW6dQigdbFEAU0hNPAUHmAIp1KabRRDaaBDaKIQ1WkJp9AoEFia7T2YhzAMBUEFpAIOlhl/SuQJFdG7D4+cFl3bUpPkD40/U/CgkeMYxvCIztNAqKm0qy3WpJWlOXOq/pNVnt12/OGStkpWh1SZSFoN80hKuWqT8Kmm4dfSpQs2c3+78NvjUxxjBNv4Rxt1HeBxBB0zb5YVEpIJJH96DzE9xNxTveqUS5rm0PyrG+JOd6lzNK0Kzgm8kXirdxb2Q41oy0kPIgGQpKVidlJJ16iozB9jX0LCsQO5QlQKiopmARoATQd5wDp7lCyCMyEqKVapJExUfxR0EETsfprUGPaJhikgODZOUm/Kw3ozFpzIzib/CgonHuIFLkTfbb4iq9xzHhYAsbnT9KN7XNqDmbSTrPLTWq6Eki/wDDQNRFJeNOZbedafbtQWX2RrP+LsdQ6P8A1q/avRPd15d7L9oFYHFt4hKQrJIKT+JKhlUJ2MaGvTPAuNs4xhL7CgpCvilW6FjZQ0igJ7utpRT2SthNAhKKdSithNOJFBtCady1iRTkUHltFFJTQTaqKQqgfQiiWkUMhyDRLa5oCUJqf7I43u38pMJdGU8gr8J/T1qAQqn2lkXGouOhGhoL5xFz7Ky46oEgAnqQAYqH4PxLHcRZDgLeCZAgFxKnHXTupIlISnYE6mpRfExiGG5AOaQoHTMPeB/m9S7uDz4ctgXUIA5DYX0oKtjuHLgB3jBSmB7jTKTbWFZjt0rn/H+FYMKIGMxL6rmSpOX1kfIc6v6PZa2VS84VGSopSBHlJA+VP4LsJgmXu87vOuZBX4gnlANhQUvs37JgvIt9ZCfCrIlMKO8KUo+HrArpuNZHdBPI3m1uXWsexASZ3k+lqieLcWSEKzHYnb5zpQcz7bY0OPZE6A389hVeDIHl+tPcSxveOqUeZIjb1phtc/Wg0G6Q8ibDmKLSi1NugJknagjMUPFHKpvsZ22f4a8Vt+JCrONKJCXBsbaKGxqvlUmedboO8cI9uuCcIDzbrBO5h1A81JuP+2ugcL4oziG+8YdQ6j8yFBQHQ7g+cV5Hii+FcZfwq+8w7q2l80KIkciNFDoaD1yBS0iuL9j/AG6L8KMe2VJ0+0NJhQ//AEbFj5pg9DXXuE8YYxSM+HdbdTzQoGP6hqk9CBQSKRTgpCKcoPKLJopJoNo0SDagICpohmg0LoplygPQaIbFCMro5qgluEY3uzCgSnW2xG/w+lX7A8QStrOhQI58iNQeR6VzzDkVL4RRCSEKyFUGcoUJGhUn8Xx9aCec4mJuf1/hqMxPG0Zz4gYubi1cv7X47iGHWQ64MpmFtiAQSYP80qqr4m6qZWoyIN4trtQdO7QdvW0JhBzrPLSdb1QOK9oXnySpRg7DT1oBttRGw/nOngxaOdAIhBJo1luPOklAHmaOwDBBmL/IedAlxGUSTfl0ortBww4bCoLoyv4k5ktnVrDo3WNlLVFtgmrx2M7FFTiXnr6FCDt+Vbk6DcJ8idK5/wBveN/ase8tJlCSG2z/AKG7T6nMfWgr1KpIpQoMIqY4VwvwlakySJSFC0aaGxO9YxwUhIU4DJKQE+akzN50qdSySQBpIjkATIJF4tagCcaKhqY1jQfDSKaw7KmiHGnFtuDRaFKSoRP4hUk4xc6EgRBi1tRFtINaQyYA8tb8zaFfKgtPZ/2uY5iE4hKcSjYq+7d5e+kQrfVPrV1a9tGDKQVM4pJ3HdpVH+4Lg1ygNTNilI2uJJM/tSS6gagzv4U/tQQLKqKS5agW3aeSugKS5RCHaCQunm1UEowqpHDmovDCpFL6W05lkACglsP1qP4p24Zw8pSe8XyGg8zVP472rU6ShslKOe5qv0EvxjtU/iVAuK8ImEAeEA623o/DdlFHBoxgQpTKipKiL92tJghUaJ5GqzNdx9gT2fBYptYCkB4WUJBC2xmBHLwj40HLgyT7gH71jrJTrauodrPZf3alO4QSmZLcCRzy86oZ7Pv4h5LYBSB76lAgJH6npQR3DeGl1YShJWtWgAkn02HU10nsz2CS1C34UsRCBdKPX8SutSfAuENYdOVAAMAFVsyo5mp5CaCC7d8e+xcPdUkw44O6b55ljxK9EhRrz6KvHtZ7Qd/jO5SfBh/D5uH3z6aelUlpBUYAknSgT/PPyqxcO4UG/Eu64PhEeAWtffnTnCOEpQUqVKlGRaCE+R51JYlACs3nJiFQdbDeaBGJEFoGLuJuNNZiKfRYgmbQYNhpmEnmPlQ2KTlUwJP/AFB6mDBPWKMbTIG/vfHQzzFAlnXWP6RJ5fA/Q0tAB25CxsIHXTnpTvdkCNNOu40jz0ohtjUcrcoJA28qBlKCAZj13M8p5XpGQboHrE/UUY2za4nTUX9APLfnRYw/JIj40HOUin0mkqbpSW6BaU0UwKZSKIKsqSo6ATQPucQS0JV8KrvEuLLeNzCdkjShsTiC4ok0iKBE1usAvTqWaBk13P2ANf5HEHniI+DaP3rhzia7P7HuLjC8H4g+qPuHFLg7nuUZB6qgetBJ9t/an9lxgwzLXfJak4m+5HhaQr8JFiVelXRPDWcQ024AE50pWFJA/EkKv+bXWvNIx6u7U4rxOOqUpSjqVKJKlH412r2J9p/tGBLClS5hTlvqWVElo9YOZPoKCzL7NlN7KFBcVxgYZcWRGRJIBtePD86tanYFUz2jNheAeWbZRI08S1HKhPW5n0oPOrra33VLEkrUSVGYkmTepjh3Dko5Eke+QbSNreel6WW4URAA1KTMWEftYcjRWFbEyST73O/KBtsKAxn3gTpEgeKbGdYiJp1TM5ZSb7azprBjYU3h28pv0EggcrR6Gn3NEjSDv1AgADW4+dAFxEHvMPzzyb7pSpRt6/KjGmyBtYcj56DWhn0hb6Upv3cqXuApQACQeep9aPU1ETJCTMgCIJnS9ApgAKvcWj9hG9hRQTeFGQTfUAm0mf5pSMOx4r8rjzIG2/nRRbt1MyZETfmKBbTA3OkxPUfStx56D+aUlhMwAPM3uE6wKLKstgAQP9J8+dBzdtNOhFaaFPE0G0IFDcacytR+b6UWmo3j493lFBDsN1i7U4myR1vTC6BxlO9FobkfWhkDw0awbdNKAVxF6ueAdUns7xAiwcxeHb+CUqUPkKqKj47aTVvLg/8AjRG7vEj/AODQP0FBTsQ7DSRaQlI+N/1qW9n3aZXD8YjEX7snu3gPxNKgq9RZQ/pqIx7MZY0yp+m9LwXiaU2QLqCkneYgg9Iv6Gg9ZgBcEEFJAII0IIBBHOxBqle1zERhWGQB967nM6BLSZmf6lIqZ9nb6l8Mw5UdE5BzhByj6VQfarxwq4j3YzQw0lJynRTn3iraG2T4UFKcb8QJuB0E2/5p9oTFoCb8oT5xWn1EjNrMWMi567f3peGbt1JBGnMQFToZMUByGhA0JAO17Ta+19agOJcdIV3eH8TivDn1gzognfmdtql8Y0pxtxKVEKyKiJ96NCeoBFAdk8A2Gw6PEq8kwMhBjKExO4NAbhMIMO1kvmIUVKvJJMqJPxjnRzKJkEXOsWsOXPWgMS9Lp946kC5853F41qZwDOYa8p8p0PMaX6UCmW9TOsmAIsBrzrHSAIkjWDaOfrRTqMiQLGxJy35k3Hw9KEwg7xyPwpGY3uPdAB+B+NAaykQBe/rym+9tKdS4NtPIVuZMXVBtJjQkanasKQNx6qH7UHOBT8CmUinFUC01E8aflQTyH1qWbqF4mg94qgBUqm5p6BF6Z3oCUptRmHO3TWmGUiAaIQrlpEHpQNhuVAcpopztFm4ezggiMmIdfK5srOnIlIHS9DAxmjYG9RjJ8SfMUE1jmMzTah+VP7H51FNqynqD8xVgwHjw8QJBI/X6VE4hiDQehvZPxVLmE7u0IAWP6V6/A/WuP8Z4h9oxT2IMw66tQMaJJhE8/ClNuVSHs57QlrD44ZoUjCrSkcy6tDaCN5BWfhUYWSMoGgAtoLazbl9aB5p0lOx2gmR8PhHwp9sFJtfQAc9zE9NqYbYCQP1JhQNxygTRrLMXEEC3hGkamdQAZoCGBcblPUXIBnXbl5ULhMMnDl9AmVrzp28CwbTyzAj4VI4VgaW8p0/hioHtFjsuLaSm+VMLiZUHDMHyAn1oFNvHvB5jcWm2vpF6t/D2LGCRAHykVTsEmXE20MdNB72nx1q5hRbZUdyCRbblH4Tc/KgjuN8XSknppp/x5Vrg0pYCjdb8r5wkWSAdhEn1qqcQ4mFqnxmTqDA1mBOnL1NXrg6QZNyhsEBKr5YGWByuKAplrIOU7zM7iwoVeOTNxJrOM8TCB1vG1yOmgF6rDmOUSTmN6CGRrThN6ZRSlm9A+0q+lRfG0wvTUa1JtG9DccIKQN6CEEQaZAvTxTFaCBNA83sOVEjSx0+RplAHWiECIPpQMve6qJ05VHYZEqAGu3UmwHxIqWUz4FkaRr9ajcKrIQvkpEehCv0oLYOFnC4nE4VSgotLKSoAgEwLgHzqI4lrItUzxTiiX+I4p5GbI88pSdjBA/ao7jLQiddtaBns4z41rM2AA1jMo2mPKpppqJiyQCb8iNZ2mQKE4K1kZCvzGY3OwtPIGpIJuQTfw2E6JJieemnSgdS2DN4JNxsLCNd784p3DKKXVJJgKBW2T+URnSBvck0rCt5pzgSZuZEEdeWlLdwshEkgpKSkm+msEaT+1BId8EJUpYsJKtjCRe+nX1qo4VkuZ8Q577xJSDqlJkBWnkB5VNccXmQhgWL6gFQNGknOsyelDcWKRITAAA6BI0iB5fKgG4a1mWBuJiLHNolR13O1WLiLv+TIT1SomQoWSdL78utV/gaZVl5EqkdLmbwdBANWDFOEJUAQCpOZSdPEd0KBteZBtQVTh+FC3UJkATM2JCEwo2+HnO1W/wDxAJk3CYOYDbkL7ydeUVTGnyl/wgArChlF8uYpST8yfSrPiCIAkJbRzuVxbNk1kxF4FAGzhVYl1SySlMgfI5iOnlR5fizbAKRYHIVTFjfe4NODDAJJclCE3SgnKteYeLNBtNraQBWl9pikwgwkWSBYADQAUFQQkUkm9bbNaVQOMmori5Pez5VINih+MM+EHegjFLraUiaQo0oJm9AShUadKfFra3mh2KfzaGPTrQOYlRDSo008vSolaYaT1KvlAo/GL+7V/IFR6x92nzVQSWAX92I1Bny5GpLFfeI/pnS88/I1B8LcvE71ZeGoiND4gb2gaT/OVA63hyEBOXlPQFI+elFtIKgZuTeLgwBsZtUvhsOhY6REzeLxPOsXwpKbpOqbbxGw0oA2kQAkREi5EEnznmSNNqebUAUlV5sSQAZMgSelqQ8MpAP4bqFuU87+tIOICQSSRAKtOSc0kR0oBgvPi3Fm4ZSloG5GdXjWb6wAKY4g14SIsbbnyMDQUvhKcrAUbKczOKnmsyBeNBA1rbjZWYgm+u8nmdxQBcPACxvcc9xFWLFKKkqi0pIJiJlMGY1t6XqvOOpQQTAgnTnbWrBgCHEFc2KLHQ3gQdqCoSrv0xYwYFwBcAxJ8Nt+lWleICAC2kqXHvLkmdSRPnVXbQV4xCR+eCb2SDmWT0hJ/hq19+lRyj8IO85QBEnpagjncO66SpZjSwE67ADQU8OBp5n50erFpnW4iIA8rkCmftPKg//Z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 descr="data:image/jpg;base64,/9j/4AAQSkZJRgABAQAAAQABAAD/2wCEAAkGBhMSEBQUExQUFRUUFxUXFxYVFBQUFxQUFRgXFRQVFBQXHCYeFxkmHBUUIC8gIycpLSwsFR4xNTAqNSYrLCkBCQoKBQUFDQUFDSkYEhgpKSkpKSkpKSkpKSkpKSkpKSkpKSkpKSkpKSkpKSkpKSkpKSkpKSkpKSkpKSkpKSkpKf/AABEIAPAAuwMBIgACEQEDEQH/xAAcAAABBAMBAAAAAAAAAAAAAAAEAgMFBgABBwj/xAA/EAABAwIEAwUFBwIFBAMAAAABAgMRACEEEjFBBVFhBhMicYEHMpGhsRQjQlLB0fBy4RUkYoLxM5KioxZDc//EABQBAQAAAAAAAAAAAAAAAAAAAAD/xAAUEQEAAAAAAAAAAAAAAAAAAAAA/9oADAMBAAIRAxEAPwDk9bFbMTWqDFG9OINN5qUHKAgGlpMUygiKWFRQOIVWLNNl0VgfBIAuToNSfICgWKcSmpzhHYnFPpKgkNoAkqdOUT+WACZi+lWThvsmdUod6+2EjUJDhMEHLBUABJjWg5+lW1PNmuiv+yAFj7t775N1SJbM6IAmQrrfWqPjez7zLikKSFZdSnQbkGdPWgFVFKQKazU62qgUNacFJFOJFA4j+XpwJrGW6JCKBnLTqG6cS3TiW6BKUUU0ikoboptqg22iiAisbap8M0HHqwKrcUg0G81Kz03WyaB3vaSrEU3mpITKgCYBIEnQAmCTQWzsb2OONC154DaoImBpYE8zO1dP7OdkGMK2tKRJJlSo8StSkJXqKz2d4ZP2NCWU5UkSq8nPJCiTvJuNdbVacNwkJVM+hj5GgDRiQU5U2gGN/S+0+tN/4rJUDMpggT/4nbapZ3CA0GvhKM2cC/OgjF8ZSoKT4gSoeQOxqB4hhipWiVEmSCD4ryBJ69KteK4ck7X/AF9Kg8aypJtpy5+lBWsfwltRVmanMoqK0qhyeRkRUavskqJSuYBMKTBttrHrVrYxINrA0HjbXABiADoUk8z+XrpQUxeFKFKSdUmDt/zW0porjuJCk/8AUlWa2yzBIISSAJGkEESNaiuDcS74kaKTfzTOv70EswmiQikstGig3QIS3TiG6W23RDTNA2huim26UhqiUNUCW26JSmtttU/3VBwnNWppIreagVSSa1NJKqDZVR3Z3gTuNxKGGh4lm6johA95augHx0qMUa757G+y6cPgRiFJ+9xPik6hkH7tPrGY+YoLhwLgzeEw6GWh4UCCYAK1brVG5owmsArYFAmKbXanzQj66AXEu2NQHFMRFyNifMbipd9cgg1AcUNj0tH60EdhkSq29/Q/80vFPhpU+kmfmBWuDomVDRP0qK7RcSSJmNfnsaCldq2/GtSbeLxo1TJ0dRyBt8KhOF4lTb6FAx4gD1BIBBqY4k8FaRJkHlB1Cj5ifOoFxv5b/vQdTS1enQ3TPB3u8YacOqkJnzAg/SpBKKBpDdEtN1ttuiWWqBKWqfQ3TqWqeQ3QY0zRKWLUtlqjkM2oPM81lZF62U0CaQacikqFAvA4FTzzbSLqdWlA81kJ/WvV+GYS2hLabJQlKEj/AEoGUfSvPfsjwgXxdif/AKw656pQY+tehgKBJXWBVJUKwCg2b+VCv6xRDj4AoH7TJV/LUA+NNQHFoDZgyrapvGYhABKlDym/wqqY/tGwZSlQzDY2PP19KAhTgZw0WBI+cG1cp4lxQuLJMjoTMGrrxTiIcSTsAfQx+9c8xbd766/wUCku2voZEdTp/OtDPJsedv5HlTaXdq085Pp10/tQdK7GOZ8E1/pzI/7SYqeQ3UB7NxmwW1nHPMDwnTlerYhigbbboltutoap9tug2lFPNs0pDVEtooFssUYlq1JaboxLVqDyv3dbKKJDVKWxQCJbrFtUa3h6e+zzQTPsjVl4uxb30upPSUE/pXoF5wITKiB5xXA+wSe74iw4BJSopAvdTiVJEkAwBMk+XMVee1vFUIR/nnwjMJDbTYUsg9VSTy2FBa09pGVFWRaV5TBykGDyMUa26VExoPrXntHaFDaz9mXlSdMyUIWf6kghKh01611v2fcdexrawtaElsJzQk/jzXAnmgnXSgV2o459nbWVEJE+EzqeVc3wPabEYt0obLirSVl0YdtudSSQSR8D0pPtVwi28WQVSCAQZV4z0RcAio7sx2XxLrZLbYKnUyhalIIab0W4EzZZgpBN7Ggs/HsXh22hmxqXXEpEpQ7JVGozQc3rGtU3jyQlQWhaHErEpKFBRSISYUNtY80GpRHswxCHCHFNhIkZgtZzEaZQLyZ3ioHivC3GCUKvlUSOUGJF+RG9ATwzizkFHhuNVEzIvoNdaVxRoqSDIzHXKkADkOdN8G4Q66ZS24Z0OQlJ/wB2gqU7Q8L+zpSDZShcEyB00oKe6iD/AHrTaAdTp66UQ+OX9qbHhEiD5jbe1ASpS8MttaPA4MqwQTMG6ZP1Fd24a8HmW3Ro4hK/LMASPjNcFxWIDiEnRQ8JA0gXTH0rt3s8BVwvDE/lUPMJWoCglks08hqng3S0ooMQ3T7bVYhNEtooHWW6MSi1NNJotItQeVkU6oViG6cKKBANPJNJy062mgx3jTrRRlcWhICRCFFAhK8xByxMyNfyjlV+7X9gXcfxFxYc7tjIglStxMhLW19b6R1rn+MwudBB6x0tBru/DsSHsO0kEtuFpHhV70ZE+JBmFDqJ6xQc4d7B4HColYU+vRIcUqBewShETXQOyXBkYXCrUhCWy6QopSICQlOVIv8A7j5qNMt4BhtySrOtRhP41EnZKefXap3iMpbgCwH/ADQch7bO/aysIP3jZzJIO41TPUGrP2PwWH+zJXhAG84GdKgTmWm33m4XVN4/xCMcGmYSpQVcjVQ0BqY7HcWbU8pnESziDcFC4zgaXEpUqOYJoLBxnB4pZCe7TE65lja1QfDuxiFrW7ilBaUEJbSkqKVEEKdMqHiAJCbbhVX13ggWmFYh7KdklKSRyzgSB5RUFxjgCUiG3nUwPCCpCgI0GUpoIlDTeHUr7OA2PypJjziqZ27xillJVc3g86mcZiHUWJSvTSUnSTa/1qrcexmZNxBN+v8Aagrq7iktvQFA35frSgu1NCxmgVhMKpaktpErcUlKR1JgfM16U4TwpOHw7TKdGkJTPMj3j6mT61xj2UMJc4s1mvlS4pP9QTA+Emu991QDhulhung3SgigbSiiG01iW6dQigdbFEAU0hNPAUHmAIp1KabRRDaaBDaKIQ1WkJp9AoEFia7T2YhzAMBUEFpAIOlhl/SuQJFdG7D4+cFl3bUpPkD40/U/CgkeMYxvCIztNAqKm0qy3WpJWlOXOq/pNVnt12/OGStkpWh1SZSFoN80hKuWqT8Kmm4dfSpQs2c3+78NvjUxxjBNv4Rxt1HeBxBB0zb5YVEpIJJH96DzE9xNxTveqUS5rm0PyrG+JOd6lzNK0Kzgm8kXirdxb2Q41oy0kPIgGQpKVidlJJ16iozB9jX0LCsQO5QlQKiopmARoATQd5wDp7lCyCMyEqKVapJExUfxR0EETsfprUGPaJhikgODZOUm/Kw3ozFpzIzib/CgonHuIFLkTfbb4iq9xzHhYAsbnT9KN7XNqDmbSTrPLTWq6Eki/wDDQNRFJeNOZbedafbtQWX2RrP+LsdQ6P8A1q/avRPd15d7L9oFYHFt4hKQrJIKT+JKhlUJ2MaGvTPAuNs4xhL7CgpCvilW6FjZQ0igJ7utpRT2SthNAhKKdSithNOJFBtCady1iRTkUHltFFJTQTaqKQqgfQiiWkUMhyDRLa5oCUJqf7I43u38pMJdGU8gr8J/T1qAQqn2lkXGouOhGhoL5xFz7Ky46oEgAnqQAYqH4PxLHcRZDgLeCZAgFxKnHXTupIlISnYE6mpRfExiGG5AOaQoHTMPeB/m9S7uDz4ctgXUIA5DYX0oKtjuHLgB3jBSmB7jTKTbWFZjt0rn/H+FYMKIGMxL6rmSpOX1kfIc6v6PZa2VS84VGSopSBHlJA+VP4LsJgmXu87vOuZBX4gnlANhQUvs37JgvIt9ZCfCrIlMKO8KUo+HrArpuNZHdBPI3m1uXWsexASZ3k+lqieLcWSEKzHYnb5zpQcz7bY0OPZE6A389hVeDIHl+tPcSxveOqUeZIjb1phtc/Wg0G6Q8ibDmKLSi1NugJknagjMUPFHKpvsZ22f4a8Vt+JCrONKJCXBsbaKGxqvlUmedboO8cI9uuCcIDzbrBO5h1A81JuP+2ugcL4oziG+8YdQ6j8yFBQHQ7g+cV5Hii+FcZfwq+8w7q2l80KIkciNFDoaD1yBS0iuL9j/AG6L8KMe2VJ0+0NJhQ//AEbFj5pg9DXXuE8YYxSM+HdbdTzQoGP6hqk9CBQSKRTgpCKcoPKLJopJoNo0SDagICpohmg0LoplygPQaIbFCMro5qgluEY3uzCgSnW2xG/w+lX7A8QStrOhQI58iNQeR6VzzDkVL4RRCSEKyFUGcoUJGhUn8Xx9aCec4mJuf1/hqMxPG0Zz4gYubi1cv7X47iGHWQ64MpmFtiAQSYP80qqr4m6qZWoyIN4trtQdO7QdvW0JhBzrPLSdb1QOK9oXnySpRg7DT1oBttRGw/nOngxaOdAIhBJo1luPOklAHmaOwDBBmL/IedAlxGUSTfl0ortBww4bCoLoyv4k5ktnVrDo3WNlLVFtgmrx2M7FFTiXnr6FCDt+Vbk6DcJ8idK5/wBveN/ase8tJlCSG2z/AKG7T6nMfWgr1KpIpQoMIqY4VwvwlakySJSFC0aaGxO9YxwUhIU4DJKQE+akzN50qdSySQBpIjkATIJF4tagCcaKhqY1jQfDSKaw7KmiHGnFtuDRaFKSoRP4hUk4xc6EgRBi1tRFtINaQyYA8tb8zaFfKgtPZ/2uY5iE4hKcSjYq+7d5e+kQrfVPrV1a9tGDKQVM4pJ3HdpVH+4Lg1ygNTNilI2uJJM/tSS6gagzv4U/tQQLKqKS5agW3aeSugKS5RCHaCQunm1UEowqpHDmovDCpFL6W05lkACglsP1qP4p24Zw8pSe8XyGg8zVP472rU6ShslKOe5qv0EvxjtU/iVAuK8ImEAeEA623o/DdlFHBoxgQpTKipKiL92tJghUaJ5GqzNdx9gT2fBYptYCkB4WUJBC2xmBHLwj40HLgyT7gH71jrJTrauodrPZf3alO4QSmZLcCRzy86oZ7Pv4h5LYBSB76lAgJH6npQR3DeGl1YShJWtWgAkn02HU10nsz2CS1C34UsRCBdKPX8SutSfAuENYdOVAAMAFVsyo5mp5CaCC7d8e+xcPdUkw44O6b55ljxK9EhRrz6KvHtZ7Qd/jO5SfBh/D5uH3z6aelUlpBUYAknSgT/PPyqxcO4UG/Eu64PhEeAWtffnTnCOEpQUqVKlGRaCE+R51JYlACs3nJiFQdbDeaBGJEFoGLuJuNNZiKfRYgmbQYNhpmEnmPlQ2KTlUwJP/AFB6mDBPWKMbTIG/vfHQzzFAlnXWP6RJ5fA/Q0tAB25CxsIHXTnpTvdkCNNOu40jz0ohtjUcrcoJA28qBlKCAZj13M8p5XpGQboHrE/UUY2za4nTUX9APLfnRYw/JIj40HOUin0mkqbpSW6BaU0UwKZSKIKsqSo6ATQPucQS0JV8KrvEuLLeNzCdkjShsTiC4ok0iKBE1usAvTqWaBk13P2ANf5HEHniI+DaP3rhzia7P7HuLjC8H4g+qPuHFLg7nuUZB6qgetBJ9t/an9lxgwzLXfJak4m+5HhaQr8JFiVelXRPDWcQ024AE50pWFJA/EkKv+bXWvNIx6u7U4rxOOqUpSjqVKJKlH412r2J9p/tGBLClS5hTlvqWVElo9YOZPoKCzL7NlN7KFBcVxgYZcWRGRJIBtePD86tanYFUz2jNheAeWbZRI08S1HKhPW5n0oPOrra33VLEkrUSVGYkmTepjh3Dko5Eke+QbSNreel6WW4URAA1KTMWEftYcjRWFbEyST73O/KBtsKAxn3gTpEgeKbGdYiJp1TM5ZSb7azprBjYU3h28pv0EggcrR6Gn3NEjSDv1AgADW4+dAFxEHvMPzzyb7pSpRt6/KjGmyBtYcj56DWhn0hb6Upv3cqXuApQACQeep9aPU1ETJCTMgCIJnS9ApgAKvcWj9hG9hRQTeFGQTfUAm0mf5pSMOx4r8rjzIG2/nRRbt1MyZETfmKBbTA3OkxPUfStx56D+aUlhMwAPM3uE6wKLKstgAQP9J8+dBzdtNOhFaaFPE0G0IFDcacytR+b6UWmo3j493lFBDsN1i7U4myR1vTC6BxlO9FobkfWhkDw0awbdNKAVxF6ueAdUns7xAiwcxeHb+CUqUPkKqKj47aTVvLg/8AjRG7vEj/AODQP0FBTsQ7DSRaQlI+N/1qW9n3aZXD8YjEX7snu3gPxNKgq9RZQ/pqIx7MZY0yp+m9LwXiaU2QLqCkneYgg9Iv6Gg9ZgBcEEFJAII0IIBBHOxBqle1zERhWGQB967nM6BLSZmf6lIqZ9nb6l8Mw5UdE5BzhByj6VQfarxwq4j3YzQw0lJynRTn3iraG2T4UFKcb8QJuB0E2/5p9oTFoCb8oT5xWn1EjNrMWMi567f3peGbt1JBGnMQFToZMUByGhA0JAO17Ta+19agOJcdIV3eH8TivDn1gzognfmdtql8Y0pxtxKVEKyKiJ96NCeoBFAdk8A2Gw6PEq8kwMhBjKExO4NAbhMIMO1kvmIUVKvJJMqJPxjnRzKJkEXOsWsOXPWgMS9Lp946kC5853F41qZwDOYa8p8p0PMaX6UCmW9TOsmAIsBrzrHSAIkjWDaOfrRTqMiQLGxJy35k3Hw9KEwg7xyPwpGY3uPdAB+B+NAaykQBe/rym+9tKdS4NtPIVuZMXVBtJjQkanasKQNx6qH7UHOBT8CmUinFUC01E8aflQTyH1qWbqF4mg94qgBUqm5p6BF6Z3oCUptRmHO3TWmGUiAaIQrlpEHpQNhuVAcpopztFm4ezggiMmIdfK5srOnIlIHS9DAxmjYG9RjJ8SfMUE1jmMzTah+VP7H51FNqynqD8xVgwHjw8QJBI/X6VE4hiDQehvZPxVLmE7u0IAWP6V6/A/WuP8Z4h9oxT2IMw66tQMaJJhE8/ClNuVSHs57QlrD44ZoUjCrSkcy6tDaCN5BWfhUYWSMoGgAtoLazbl9aB5p0lOx2gmR8PhHwp9sFJtfQAc9zE9NqYbYCQP1JhQNxygTRrLMXEEC3hGkamdQAZoCGBcblPUXIBnXbl5ULhMMnDl9AmVrzp28CwbTyzAj4VI4VgaW8p0/hioHtFjsuLaSm+VMLiZUHDMHyAn1oFNvHvB5jcWm2vpF6t/D2LGCRAHykVTsEmXE20MdNB72nx1q5hRbZUdyCRbblH4Tc/KgjuN8XSknppp/x5Vrg0pYCjdb8r5wkWSAdhEn1qqcQ4mFqnxmTqDA1mBOnL1NXrg6QZNyhsEBKr5YGWByuKAplrIOU7zM7iwoVeOTNxJrOM8TCB1vG1yOmgF6rDmOUSTmN6CGRrThN6ZRSlm9A+0q+lRfG0wvTUa1JtG9DccIKQN6CEEQaZAvTxTFaCBNA83sOVEjSx0+RplAHWiECIPpQMve6qJ05VHYZEqAGu3UmwHxIqWUz4FkaRr9ajcKrIQvkpEehCv0oLYOFnC4nE4VSgotLKSoAgEwLgHzqI4lrItUzxTiiX+I4p5GbI88pSdjBA/ao7jLQiddtaBns4z41rM2AA1jMo2mPKpppqJiyQCb8iNZ2mQKE4K1kZCvzGY3OwtPIGpIJuQTfw2E6JJieemnSgdS2DN4JNxsLCNd784p3DKKXVJJgKBW2T+URnSBvck0rCt5pzgSZuZEEdeWlLdwshEkgpKSkm+msEaT+1BId8EJUpYsJKtjCRe+nX1qo4VkuZ8Q577xJSDqlJkBWnkB5VNccXmQhgWL6gFQNGknOsyelDcWKRITAAA6BI0iB5fKgG4a1mWBuJiLHNolR13O1WLiLv+TIT1SomQoWSdL78utV/gaZVl5EqkdLmbwdBANWDFOEJUAQCpOZSdPEd0KBteZBtQVTh+FC3UJkATM2JCEwo2+HnO1W/wDxAJk3CYOYDbkL7ydeUVTGnyl/wgArChlF8uYpST8yfSrPiCIAkJbRzuVxbNk1kxF4FAGzhVYl1SySlMgfI5iOnlR5fizbAKRYHIVTFjfe4NODDAJJclCE3SgnKteYeLNBtNraQBWl9pikwgwkWSBYADQAUFQQkUkm9bbNaVQOMmori5Pez5VINih+MM+EHegjFLraUiaQo0oJm9AShUadKfFra3mh2KfzaGPTrQOYlRDSo008vSolaYaT1KvlAo/GL+7V/IFR6x92nzVQSWAX92I1Bny5GpLFfeI/pnS88/I1B8LcvE71ZeGoiND4gb2gaT/OVA63hyEBOXlPQFI+elFtIKgZuTeLgwBsZtUvhsOhY6REzeLxPOsXwpKbpOqbbxGw0oA2kQAkREi5EEnznmSNNqebUAUlV5sSQAZMgSelqQ8MpAP4bqFuU87+tIOICQSSRAKtOSc0kR0oBgvPi3Fm4ZSloG5GdXjWb6wAKY4g14SIsbbnyMDQUvhKcrAUbKczOKnmsyBeNBA1rbjZWYgm+u8nmdxQBcPACxvcc9xFWLFKKkqi0pIJiJlMGY1t6XqvOOpQQTAgnTnbWrBgCHEFc2KLHQ3gQdqCoSrv0xYwYFwBcAxJ8Nt+lWleICAC2kqXHvLkmdSRPnVXbQV4xCR+eCb2SDmWT0hJ/hq19+lRyj8IO85QBEnpagjncO66SpZjSwE67ADQU8OBp5n50erFpnW4iIA8rkCmftPKg//Z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 descr="data:image/jpg;base64,/9j/4AAQSkZJRgABAQAAAQABAAD/2wCEAAkGBhMSEBQUExQUFRUUFxUXFxYVFBQUFxQUFRgXFRQVFBQXHCYeFxkmHBUUIC8gIycpLSwsFR4xNTAqNSYrLCkBCQoKBQUFDQUFDSkYEhgpKSkpKSkpKSkpKSkpKSkpKSkpKSkpKSkpKSkpKSkpKSkpKSkpKSkpKSkpKSkpKSkpKf/AABEIAPAAuwMBIgACEQEDEQH/xAAcAAABBAMBAAAAAAAAAAAAAAAEAgMFBgABBwj/xAA/EAABAwIEAwUFBwIFBAMAAAABAgMRACEEEjFBBVFhBhMicYEHMpGhsRQjQlLB0fBy4RUkYoLxM5KioxZDc//EABQBAQAAAAAAAAAAAAAAAAAAAAD/xAAUEQEAAAAAAAAAAAAAAAAAAAAA/9oADAMBAAIRAxEAPwDk9bFbMTWqDFG9OINN5qUHKAgGlpMUygiKWFRQOIVWLNNl0VgfBIAuToNSfICgWKcSmpzhHYnFPpKgkNoAkqdOUT+WACZi+lWThvsmdUod6+2EjUJDhMEHLBUABJjWg5+lW1PNmuiv+yAFj7t775N1SJbM6IAmQrrfWqPjez7zLikKSFZdSnQbkGdPWgFVFKQKazU62qgUNacFJFOJFA4j+XpwJrGW6JCKBnLTqG6cS3TiW6BKUUU0ikoboptqg22iiAisbap8M0HHqwKrcUg0G81Kz03WyaB3vaSrEU3mpITKgCYBIEnQAmCTQWzsb2OONC154DaoImBpYE8zO1dP7OdkGMK2tKRJJlSo8StSkJXqKz2d4ZP2NCWU5UkSq8nPJCiTvJuNdbVacNwkJVM+hj5GgDRiQU5U2gGN/S+0+tN/4rJUDMpggT/4nbapZ3CA0GvhKM2cC/OgjF8ZSoKT4gSoeQOxqB4hhipWiVEmSCD4ryBJ69KteK4ck7X/AF9Kg8aypJtpy5+lBWsfwltRVmanMoqK0qhyeRkRUavskqJSuYBMKTBttrHrVrYxINrA0HjbXABiADoUk8z+XrpQUxeFKFKSdUmDt/zW0porjuJCk/8AUlWa2yzBIISSAJGkEESNaiuDcS74kaKTfzTOv70EswmiQikstGig3QIS3TiG6W23RDTNA2huim26UhqiUNUCW26JSmtttU/3VBwnNWppIreagVSSa1NJKqDZVR3Z3gTuNxKGGh4lm6johA95augHx0qMUa757G+y6cPgRiFJ+9xPik6hkH7tPrGY+YoLhwLgzeEw6GWh4UCCYAK1brVG5owmsArYFAmKbXanzQj66AXEu2NQHFMRFyNifMbipd9cgg1AcUNj0tH60EdhkSq29/Q/80vFPhpU+kmfmBWuDomVDRP0qK7RcSSJmNfnsaCldq2/GtSbeLxo1TJ0dRyBt8KhOF4lTb6FAx4gD1BIBBqY4k8FaRJkHlB1Cj5ifOoFxv5b/vQdTS1enQ3TPB3u8YacOqkJnzAg/SpBKKBpDdEtN1ttuiWWqBKWqfQ3TqWqeQ3QY0zRKWLUtlqjkM2oPM81lZF62U0CaQacikqFAvA4FTzzbSLqdWlA81kJ/WvV+GYS2hLabJQlKEj/AEoGUfSvPfsjwgXxdif/AKw656pQY+tehgKBJXWBVJUKwCg2b+VCv6xRDj4AoH7TJV/LUA+NNQHFoDZgyrapvGYhABKlDym/wqqY/tGwZSlQzDY2PP19KAhTgZw0WBI+cG1cp4lxQuLJMjoTMGrrxTiIcSTsAfQx+9c8xbd766/wUCku2voZEdTp/OtDPJsedv5HlTaXdq085Pp10/tQdK7GOZ8E1/pzI/7SYqeQ3UB7NxmwW1nHPMDwnTlerYhigbbboltutoap9tug2lFPNs0pDVEtooFssUYlq1JaboxLVqDyv3dbKKJDVKWxQCJbrFtUa3h6e+zzQTPsjVl4uxb30upPSUE/pXoF5wITKiB5xXA+wSe74iw4BJSopAvdTiVJEkAwBMk+XMVee1vFUIR/nnwjMJDbTYUsg9VSTy2FBa09pGVFWRaV5TBykGDyMUa26VExoPrXntHaFDaz9mXlSdMyUIWf6kghKh01611v2fcdexrawtaElsJzQk/jzXAnmgnXSgV2o459nbWVEJE+EzqeVc3wPabEYt0obLirSVl0YdtudSSQSR8D0pPtVwi28WQVSCAQZV4z0RcAio7sx2XxLrZLbYKnUyhalIIab0W4EzZZgpBN7Ggs/HsXh22hmxqXXEpEpQ7JVGozQc3rGtU3jyQlQWhaHErEpKFBRSISYUNtY80GpRHswxCHCHFNhIkZgtZzEaZQLyZ3ioHivC3GCUKvlUSOUGJF+RG9ATwzizkFHhuNVEzIvoNdaVxRoqSDIzHXKkADkOdN8G4Q66ZS24Z0OQlJ/wB2gqU7Q8L+zpSDZShcEyB00oKe6iD/AHrTaAdTp66UQ+OX9qbHhEiD5jbe1ASpS8MttaPA4MqwQTMG6ZP1Fd24a8HmW3Ro4hK/LMASPjNcFxWIDiEnRQ8JA0gXTH0rt3s8BVwvDE/lUPMJWoCglks08hqng3S0ooMQ3T7bVYhNEtooHWW6MSi1NNJotItQeVkU6oViG6cKKBANPJNJy062mgx3jTrRRlcWhICRCFFAhK8xByxMyNfyjlV+7X9gXcfxFxYc7tjIglStxMhLW19b6R1rn+MwudBB6x0tBru/DsSHsO0kEtuFpHhV70ZE+JBmFDqJ6xQc4d7B4HColYU+vRIcUqBewShETXQOyXBkYXCrUhCWy6QopSICQlOVIv8A7j5qNMt4BhtySrOtRhP41EnZKefXap3iMpbgCwH/ADQch7bO/aysIP3jZzJIO41TPUGrP2PwWH+zJXhAG84GdKgTmWm33m4XVN4/xCMcGmYSpQVcjVQ0BqY7HcWbU8pnESziDcFC4zgaXEpUqOYJoLBxnB4pZCe7TE65lja1QfDuxiFrW7ilBaUEJbSkqKVEEKdMqHiAJCbbhVX13ggWmFYh7KdklKSRyzgSB5RUFxjgCUiG3nUwPCCpCgI0GUpoIlDTeHUr7OA2PypJjziqZ27xillJVc3g86mcZiHUWJSvTSUnSTa/1qrcexmZNxBN+v8Aagrq7iktvQFA35frSgu1NCxmgVhMKpaktpErcUlKR1JgfM16U4TwpOHw7TKdGkJTPMj3j6mT61xj2UMJc4s1mvlS4pP9QTA+Emu991QDhulhung3SgigbSiiG01iW6dQigdbFEAU0hNPAUHmAIp1KabRRDaaBDaKIQ1WkJp9AoEFia7T2YhzAMBUEFpAIOlhl/SuQJFdG7D4+cFl3bUpPkD40/U/CgkeMYxvCIztNAqKm0qy3WpJWlOXOq/pNVnt12/OGStkpWh1SZSFoN80hKuWqT8Kmm4dfSpQs2c3+78NvjUxxjBNv4Rxt1HeBxBB0zb5YVEpIJJH96DzE9xNxTveqUS5rm0PyrG+JOd6lzNK0Kzgm8kXirdxb2Q41oy0kPIgGQpKVidlJJ16iozB9jX0LCsQO5QlQKiopmARoATQd5wDp7lCyCMyEqKVapJExUfxR0EETsfprUGPaJhikgODZOUm/Kw3ozFpzIzib/CgonHuIFLkTfbb4iq9xzHhYAsbnT9KN7XNqDmbSTrPLTWq6Eki/wDDQNRFJeNOZbedafbtQWX2RrP+LsdQ6P8A1q/avRPd15d7L9oFYHFt4hKQrJIKT+JKhlUJ2MaGvTPAuNs4xhL7CgpCvilW6FjZQ0igJ7utpRT2SthNAhKKdSithNOJFBtCady1iRTkUHltFFJTQTaqKQqgfQiiWkUMhyDRLa5oCUJqf7I43u38pMJdGU8gr8J/T1qAQqn2lkXGouOhGhoL5xFz7Ky46oEgAnqQAYqH4PxLHcRZDgLeCZAgFxKnHXTupIlISnYE6mpRfExiGG5AOaQoHTMPeB/m9S7uDz4ctgXUIA5DYX0oKtjuHLgB3jBSmB7jTKTbWFZjt0rn/H+FYMKIGMxL6rmSpOX1kfIc6v6PZa2VS84VGSopSBHlJA+VP4LsJgmXu87vOuZBX4gnlANhQUvs37JgvIt9ZCfCrIlMKO8KUo+HrArpuNZHdBPI3m1uXWsexASZ3k+lqieLcWSEKzHYnb5zpQcz7bY0OPZE6A389hVeDIHl+tPcSxveOqUeZIjb1phtc/Wg0G6Q8ibDmKLSi1NugJknagjMUPFHKpvsZ22f4a8Vt+JCrONKJCXBsbaKGxqvlUmedboO8cI9uuCcIDzbrBO5h1A81JuP+2ugcL4oziG+8YdQ6j8yFBQHQ7g+cV5Hii+FcZfwq+8w7q2l80KIkciNFDoaD1yBS0iuL9j/AG6L8KMe2VJ0+0NJhQ//AEbFj5pg9DXXuE8YYxSM+HdbdTzQoGP6hqk9CBQSKRTgpCKcoPKLJopJoNo0SDagICpohmg0LoplygPQaIbFCMro5qgluEY3uzCgSnW2xG/w+lX7A8QStrOhQI58iNQeR6VzzDkVL4RRCSEKyFUGcoUJGhUn8Xx9aCec4mJuf1/hqMxPG0Zz4gYubi1cv7X47iGHWQ64MpmFtiAQSYP80qqr4m6qZWoyIN4trtQdO7QdvW0JhBzrPLSdb1QOK9oXnySpRg7DT1oBttRGw/nOngxaOdAIhBJo1luPOklAHmaOwDBBmL/IedAlxGUSTfl0ortBww4bCoLoyv4k5ktnVrDo3WNlLVFtgmrx2M7FFTiXnr6FCDt+Vbk6DcJ8idK5/wBveN/ase8tJlCSG2z/AKG7T6nMfWgr1KpIpQoMIqY4VwvwlakySJSFC0aaGxO9YxwUhIU4DJKQE+akzN50qdSySQBpIjkATIJF4tagCcaKhqY1jQfDSKaw7KmiHGnFtuDRaFKSoRP4hUk4xc6EgRBi1tRFtINaQyYA8tb8zaFfKgtPZ/2uY5iE4hKcSjYq+7d5e+kQrfVPrV1a9tGDKQVM4pJ3HdpVH+4Lg1ygNTNilI2uJJM/tSS6gagzv4U/tQQLKqKS5agW3aeSugKS5RCHaCQunm1UEowqpHDmovDCpFL6W05lkACglsP1qP4p24Zw8pSe8XyGg8zVP472rU6ShslKOe5qv0EvxjtU/iVAuK8ImEAeEA623o/DdlFHBoxgQpTKipKiL92tJghUaJ5GqzNdx9gT2fBYptYCkB4WUJBC2xmBHLwj40HLgyT7gH71jrJTrauodrPZf3alO4QSmZLcCRzy86oZ7Pv4h5LYBSB76lAgJH6npQR3DeGl1YShJWtWgAkn02HU10nsz2CS1C34UsRCBdKPX8SutSfAuENYdOVAAMAFVsyo5mp5CaCC7d8e+xcPdUkw44O6b55ljxK9EhRrz6KvHtZ7Qd/jO5SfBh/D5uH3z6aelUlpBUYAknSgT/PPyqxcO4UG/Eu64PhEeAWtffnTnCOEpQUqVKlGRaCE+R51JYlACs3nJiFQdbDeaBGJEFoGLuJuNNZiKfRYgmbQYNhpmEnmPlQ2KTlUwJP/AFB6mDBPWKMbTIG/vfHQzzFAlnXWP6RJ5fA/Q0tAB25CxsIHXTnpTvdkCNNOu40jz0ohtjUcrcoJA28qBlKCAZj13M8p5XpGQboHrE/UUY2za4nTUX9APLfnRYw/JIj40HOUin0mkqbpSW6BaU0UwKZSKIKsqSo6ATQPucQS0JV8KrvEuLLeNzCdkjShsTiC4ok0iKBE1usAvTqWaBk13P2ANf5HEHniI+DaP3rhzia7P7HuLjC8H4g+qPuHFLg7nuUZB6qgetBJ9t/an9lxgwzLXfJak4m+5HhaQr8JFiVelXRPDWcQ024AE50pWFJA/EkKv+bXWvNIx6u7U4rxOOqUpSjqVKJKlH412r2J9p/tGBLClS5hTlvqWVElo9YOZPoKCzL7NlN7KFBcVxgYZcWRGRJIBtePD86tanYFUz2jNheAeWbZRI08S1HKhPW5n0oPOrra33VLEkrUSVGYkmTepjh3Dko5Eke+QbSNreel6WW4URAA1KTMWEftYcjRWFbEyST73O/KBtsKAxn3gTpEgeKbGdYiJp1TM5ZSb7azprBjYU3h28pv0EggcrR6Gn3NEjSDv1AgADW4+dAFxEHvMPzzyb7pSpRt6/KjGmyBtYcj56DWhn0hb6Upv3cqXuApQACQeep9aPU1ETJCTMgCIJnS9ApgAKvcWj9hG9hRQTeFGQTfUAm0mf5pSMOx4r8rjzIG2/nRRbt1MyZETfmKBbTA3OkxPUfStx56D+aUlhMwAPM3uE6wKLKstgAQP9J8+dBzdtNOhFaaFPE0G0IFDcacytR+b6UWmo3j493lFBDsN1i7U4myR1vTC6BxlO9FobkfWhkDw0awbdNKAVxF6ueAdUns7xAiwcxeHb+CUqUPkKqKj47aTVvLg/8AjRG7vEj/AODQP0FBTsQ7DSRaQlI+N/1qW9n3aZXD8YjEX7snu3gPxNKgq9RZQ/pqIx7MZY0yp+m9LwXiaU2QLqCkneYgg9Iv6Gg9ZgBcEEFJAII0IIBBHOxBqle1zERhWGQB967nM6BLSZmf6lIqZ9nb6l8Mw5UdE5BzhByj6VQfarxwq4j3YzQw0lJynRTn3iraG2T4UFKcb8QJuB0E2/5p9oTFoCb8oT5xWn1EjNrMWMi567f3peGbt1JBGnMQFToZMUByGhA0JAO17Ta+19agOJcdIV3eH8TivDn1gzognfmdtql8Y0pxtxKVEKyKiJ96NCeoBFAdk8A2Gw6PEq8kwMhBjKExO4NAbhMIMO1kvmIUVKvJJMqJPxjnRzKJkEXOsWsOXPWgMS9Lp946kC5853F41qZwDOYa8p8p0PMaX6UCmW9TOsmAIsBrzrHSAIkjWDaOfrRTqMiQLGxJy35k3Hw9KEwg7xyPwpGY3uPdAB+B+NAaykQBe/rym+9tKdS4NtPIVuZMXVBtJjQkanasKQNx6qH7UHOBT8CmUinFUC01E8aflQTyH1qWbqF4mg94qgBUqm5p6BF6Z3oCUptRmHO3TWmGUiAaIQrlpEHpQNhuVAcpopztFm4ezggiMmIdfK5srOnIlIHS9DAxmjYG9RjJ8SfMUE1jmMzTah+VP7H51FNqynqD8xVgwHjw8QJBI/X6VE4hiDQehvZPxVLmE7u0IAWP6V6/A/WuP8Z4h9oxT2IMw66tQMaJJhE8/ClNuVSHs57QlrD44ZoUjCrSkcy6tDaCN5BWfhUYWSMoGgAtoLazbl9aB5p0lOx2gmR8PhHwp9sFJtfQAc9zE9NqYbYCQP1JhQNxygTRrLMXEEC3hGkamdQAZoCGBcblPUXIBnXbl5ULhMMnDl9AmVrzp28CwbTyzAj4VI4VgaW8p0/hioHtFjsuLaSm+VMLiZUHDMHyAn1oFNvHvB5jcWm2vpF6t/D2LGCRAHykVTsEmXE20MdNB72nx1q5hRbZUdyCRbblH4Tc/KgjuN8XSknppp/x5Vrg0pYCjdb8r5wkWSAdhEn1qqcQ4mFqnxmTqDA1mBOnL1NXrg6QZNyhsEBKr5YGWByuKAplrIOU7zM7iwoVeOTNxJrOM8TCB1vG1yOmgF6rDmOUSTmN6CGRrThN6ZRSlm9A+0q+lRfG0wvTUa1JtG9DccIKQN6CEEQaZAvTxTFaCBNA83sOVEjSx0+RplAHWiECIPpQMve6qJ05VHYZEqAGu3UmwHxIqWUz4FkaRr9ajcKrIQvkpEehCv0oLYOFnC4nE4VSgotLKSoAgEwLgHzqI4lrItUzxTiiX+I4p5GbI88pSdjBA/ao7jLQiddtaBns4z41rM2AA1jMo2mPKpppqJiyQCb8iNZ2mQKE4K1kZCvzGY3OwtPIGpIJuQTfw2E6JJieemnSgdS2DN4JNxsLCNd784p3DKKXVJJgKBW2T+URnSBvck0rCt5pzgSZuZEEdeWlLdwshEkgpKSkm+msEaT+1BId8EJUpYsJKtjCRe+nX1qo4VkuZ8Q577xJSDqlJkBWnkB5VNccXmQhgWL6gFQNGknOsyelDcWKRITAAA6BI0iB5fKgG4a1mWBuJiLHNolR13O1WLiLv+TIT1SomQoWSdL78utV/gaZVl5EqkdLmbwdBANWDFOEJUAQCpOZSdPEd0KBteZBtQVTh+FC3UJkATM2JCEwo2+HnO1W/wDxAJk3CYOYDbkL7ydeUVTGnyl/wgArChlF8uYpST8yfSrPiCIAkJbRzuVxbNk1kxF4FAGzhVYl1SySlMgfI5iOnlR5fizbAKRYHIVTFjfe4NODDAJJclCE3SgnKteYeLNBtNraQBWl9pikwgwkWSBYADQAUFQQkUkm9bbNaVQOMmori5Pez5VINih+MM+EHegjFLraUiaQo0oJm9AShUadKfFra3mh2KfzaGPTrQOYlRDSo008vSolaYaT1KvlAo/GL+7V/IFR6x92nzVQSWAX92I1Bny5GpLFfeI/pnS88/I1B8LcvE71ZeGoiND4gb2gaT/OVA63hyEBOXlPQFI+elFtIKgZuTeLgwBsZtUvhsOhY6REzeLxPOsXwpKbpOqbbxGw0oA2kQAkREi5EEnznmSNNqebUAUlV5sSQAZMgSelqQ8MpAP4bqFuU87+tIOICQSSRAKtOSc0kR0oBgvPi3Fm4ZSloG5GdXjWb6wAKY4g14SIsbbnyMDQUvhKcrAUbKczOKnmsyBeNBA1rbjZWYgm+u8nmdxQBcPACxvcc9xFWLFKKkqi0pIJiJlMGY1t6XqvOOpQQTAgnTnbWrBgCHEFc2KLHQ3gQdqCoSrv0xYwYFwBcAxJ8Nt+lWleICAC2kqXHvLkmdSRPnVXbQV4xCR+eCb2SDmWT0hJ/hq19+lRyj8IO85QBEnpagjncO66SpZjSwE67ADQU8OBp5n50erFpnW4iIA8rkCmftPKg//Z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6" descr="http://science.kukuchew.com/wp-content/uploads/2008/10/thomas-midgley-jr-1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3914" y="1268413"/>
            <a:ext cx="954087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http://www.atm.ch.cam.ac.uk/tour/tour_images/total_ozone.s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4026" y="4652964"/>
            <a:ext cx="145732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http://upload.wikimedia.org/wikipedia/commons/thumb/c/cb/Ozone_altitude_UV_graph.svg/280px-Ozone_altitude_UV_graph.sv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8438" y="4637088"/>
            <a:ext cx="2697162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1528763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montreal protocol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293077" y="844062"/>
            <a:ext cx="6090261" cy="582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/>
              <a:t>1985: Vienna convention (20 countries)</a:t>
            </a:r>
            <a:endParaRPr sz="1800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Char char="■"/>
            </a:pPr>
            <a:r>
              <a:rPr lang="en-US"/>
              <a:t>1985-1987: strong action from CFC lobbies</a:t>
            </a:r>
            <a:endParaRPr sz="18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DuPont, 1987 </a:t>
            </a:r>
            <a:r>
              <a:rPr lang="en-US" i="1"/>
              <a:t>we believe that there is no immediate crisis that demands unilateral regulation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Char char="■"/>
            </a:pPr>
            <a:r>
              <a:rPr lang="en-US"/>
              <a:t>1987: Montreal protocol ban use of CFC (immediate) and HCFC (to come) in most of the applications</a:t>
            </a:r>
            <a:endParaRPr sz="18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196 states, including USA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Revised 7 times, last revision being Bejing in 1999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Phasing out of CFC production and consumption by 1996,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HCFC levels freezed by 2013 (transitory substitution), starting reduction by 2015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Char char="■"/>
            </a:pPr>
            <a:r>
              <a:rPr lang="en-US"/>
              <a:t>Multilateral fund for the Implementation of the Montreal Protocol</a:t>
            </a:r>
            <a:endParaRPr sz="18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US$ 2.1 billions for countries with less than 0.3kg/cap/year ODS consumption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◻"/>
            </a:pPr>
            <a:r>
              <a:rPr lang="en-US"/>
              <a:t>147/196 are potential receivers from the fund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1800"/>
              <a:t>It worked!</a:t>
            </a:r>
            <a:endParaRPr sz="180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600"/>
              <a:t>It is expected than ozone hole will disapear in 2045-2050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600"/>
              <a:t>wouldn’t it, we’ll be all dead (or nearly)</a:t>
            </a:r>
            <a:endParaRPr sz="1600"/>
          </a:p>
          <a:p>
            <a:pPr marL="742950" lvl="1" indent="-22479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</a:pPr>
            <a:endParaRPr/>
          </a:p>
          <a:p>
            <a:pPr marL="342900" lvl="0" indent="-2762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</a:pPr>
            <a:endParaRPr/>
          </a:p>
        </p:txBody>
      </p:sp>
      <p:pic>
        <p:nvPicPr>
          <p:cNvPr id="135" name="Google Shape;135;p17" descr="File:Ozone cfc trend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337" y="949569"/>
            <a:ext cx="5234231" cy="571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4583113" y="4221164"/>
            <a:ext cx="5834062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Xavier Timbeau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xavier.timbeau@ofce.sciences-po.fr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ctrTitle" idx="4294967295"/>
          </p:nvPr>
        </p:nvSpPr>
        <p:spPr>
          <a:xfrm>
            <a:off x="1524000" y="1773238"/>
            <a:ext cx="8064500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Brainstorming session</a:t>
            </a:r>
            <a:endParaRPr sz="1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7583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 order to make 10b people live well on one planet we need to :</a:t>
            </a:r>
            <a:endParaRPr dirty="0"/>
          </a:p>
        </p:txBody>
      </p:sp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334962" y="620688"/>
            <a:ext cx="11522075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consume much better, i.e. with some sufficiency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price system will leave no choice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norms will provide infrastructure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Education will help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recycle everything that is in limited quantity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Technology will help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+ all preceding levers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find a way to produce energy without fossil fuel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fossil fuel is limited and poisonous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energy is coming from the sky, more than we need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we can imagine crazy sources for energy : nuclear fusion, clean nuclear fission</a:t>
            </a:r>
            <a:endParaRPr sz="1800" dirty="0"/>
          </a:p>
          <a:p>
            <a:pPr marL="742950" lvl="1" indent="-21463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After all, CO</a:t>
            </a:r>
            <a:r>
              <a:rPr lang="en-US" sz="2000" baseline="-25000" dirty="0"/>
              <a:t>2</a:t>
            </a:r>
            <a:r>
              <a:rPr lang="en-US" sz="2000" dirty="0"/>
              <a:t> is not the (only) main problem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 title="Wooclap - Make learning awes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 title="Wooclap - Make learning awes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 title="Wooclap - Make learning awes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334434" y="620688"/>
            <a:ext cx="11523133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162" name="Google Shape;162;p22" title="Wooclap - Make learning awes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796"/>
            <a:ext cx="12192000" cy="6866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7583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Remember, climate is </a:t>
            </a:r>
            <a:r>
              <a:rPr lang="en-US" i="1" dirty="0"/>
              <a:t>one</a:t>
            </a:r>
            <a:r>
              <a:rPr lang="en-US" dirty="0"/>
              <a:t> </a:t>
            </a:r>
            <a:r>
              <a:rPr lang="en-US" i="1" dirty="0"/>
              <a:t>of many boundaries</a:t>
            </a:r>
            <a:endParaRPr dirty="0"/>
          </a:p>
        </p:txBody>
      </p:sp>
      <p:sp>
        <p:nvSpPr>
          <p:cNvPr id="56" name="Google Shape;56;p3"/>
          <p:cNvSpPr txBox="1">
            <a:spLocks noGrp="1"/>
          </p:cNvSpPr>
          <p:nvPr>
            <p:ph type="body" idx="1"/>
          </p:nvPr>
        </p:nvSpPr>
        <p:spPr>
          <a:xfrm>
            <a:off x="334962" y="620688"/>
            <a:ext cx="11522075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Phosphorous cycle, Nitrate Cycle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Modern agriculture is an open loop</a:t>
            </a:r>
            <a:endParaRPr sz="18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sz="1800" dirty="0"/>
              <a:t>putting fertilizer on the soil (from </a:t>
            </a:r>
            <a:r>
              <a:rPr lang="en-US" sz="1800" dirty="0" err="1"/>
              <a:t>mining&amp;energy</a:t>
            </a:r>
            <a:r>
              <a:rPr lang="en-US" sz="1800" dirty="0"/>
              <a:t>)</a:t>
            </a:r>
            <a:endParaRPr sz="18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sz="1800" dirty="0"/>
              <a:t>releasing it into the sea (through erosion and waste management)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Pollution absorption by ecosystem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Sad story of Caspian Sea, Aral Sea. Tomorrow of </a:t>
            </a:r>
            <a:r>
              <a:rPr lang="en-US" sz="1800" dirty="0" err="1"/>
              <a:t>Mediteranean</a:t>
            </a:r>
            <a:r>
              <a:rPr lang="en-US" sz="1800" dirty="0"/>
              <a:t> sea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Water cycle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Linked to change in climate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Linked to pollution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Needed for the agricultural loop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Biodiversity and biomass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Natural renewable resource exploited above reproduction threshold</a:t>
            </a:r>
            <a:endParaRPr sz="18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sz="1800" dirty="0"/>
              <a:t>Fishes, forests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sz="2000" dirty="0"/>
              <a:t>Depletion of mineral and fossil resources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sz="1800" dirty="0"/>
              <a:t>All cycles are open, we are not able to recycle anything !</a:t>
            </a:r>
            <a:endParaRPr sz="18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sz="1800" dirty="0"/>
              <a:t>Cradle to cradle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0" y="692700"/>
            <a:ext cx="7176125" cy="6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+1.5°C target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COP21 plus SP1.5 by IPCC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Global zero net GHG economy by 2070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Negative GHG [-20GtCO2eq, 0] emissions after 2070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« </a:t>
            </a:r>
            <a:r>
              <a:rPr lang="en-US" dirty="0" err="1"/>
              <a:t>geophysically</a:t>
            </a:r>
            <a:r>
              <a:rPr lang="en-US" dirty="0"/>
              <a:t> » feasible, limiting damages (from +2°C) but implying rapid and decisive movement into transition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Differentiated </a:t>
            </a:r>
            <a:r>
              <a:rPr lang="en-US" dirty="0" err="1"/>
              <a:t>responsability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+2°C target likely, demanding anyway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Global zero net economy by 2100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Current (COP21) INDCs hitting over +3°C </a:t>
            </a:r>
            <a:br>
              <a:rPr lang="en-US" dirty="0"/>
            </a:br>
            <a:r>
              <a:rPr lang="en-US" b="0" i="1" dirty="0"/>
              <a:t>(</a:t>
            </a:r>
            <a:r>
              <a:rPr lang="en-US" b="0" i="1" dirty="0" err="1"/>
              <a:t>Climatetracker</a:t>
            </a:r>
            <a:r>
              <a:rPr lang="en-US" b="0" i="1" dirty="0"/>
              <a:t>, IPCC)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EC </a:t>
            </a:r>
            <a:r>
              <a:rPr lang="en-US" dirty="0" err="1"/>
              <a:t>nov.</a:t>
            </a:r>
            <a:r>
              <a:rPr lang="en-US" dirty="0"/>
              <a:t> 2018, “Clean planet for all”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Update of the roadmap to meet +1.5°C: </a:t>
            </a:r>
            <a:br>
              <a:rPr lang="en-US" dirty="0"/>
            </a:br>
            <a:r>
              <a:rPr lang="en-US" dirty="0"/>
              <a:t>znCO2eq in 2050 (from 4.3GtCO2eq in 2017)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1.5TECH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dirty="0"/>
              <a:t>Decarbonization of energy supply (RNW); electrification (H2 ; biofuel as well); demand management; electricity storage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dirty="0"/>
              <a:t>Transport and building electrification (or RNW) and efficiency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dirty="0"/>
              <a:t>CCS (and other similar techs)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1.5LIFE – a revolution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dirty="0"/>
              <a:t>Change in </a:t>
            </a:r>
            <a:r>
              <a:rPr lang="en-US" dirty="0" err="1"/>
              <a:t>behaviour</a:t>
            </a:r>
            <a:r>
              <a:rPr lang="en-US" dirty="0"/>
              <a:t> (diet, plane to train shift, car to bike shift, improved city planning, lower heating and cooling demand, widespread recycling)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Char char="■"/>
            </a:pPr>
            <a:r>
              <a:rPr lang="en-US" dirty="0"/>
              <a:t>Incentives to land sinks (as opposed to CCS) – forest, biomass, agriculture SCS</a:t>
            </a:r>
            <a:endParaRPr dirty="0"/>
          </a:p>
          <a:p>
            <a:pPr marL="342900" lvl="0" indent="-266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1143000" lvl="2" indent="-17081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</a:pPr>
            <a:endParaRPr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942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Transition : The EU plan</a:t>
            </a:r>
            <a:endParaRPr dirty="0"/>
          </a:p>
        </p:txBody>
      </p:sp>
      <p:pic>
        <p:nvPicPr>
          <p:cNvPr id="64" name="Google Shape;64;p4" descr="Figure 90: Two ways to reach net zero GHG emissions - reduction pathways for 1.5TECH &#10;(above) and 1.5LIFE scenario (below) with enhanced LULUCF sink451 &#10;6 &#10;5 &#10;4 &#10;3 &#10;2 &#10;1 &#10;-1 &#10;1.5TECH &#10;2005 &#10;6 &#10;5 &#10;4 &#10;3 &#10;2 &#10;1 &#10;-1 &#10;2005 &#10;2010 &#10;2010 &#10;2015 2020 2025 &#10;Non-C02 other &#10;Residential &#10;Transport &#10;Power &#10;LULUS &#10;2030 &#10;2030 &#10;2035 &#10;2035 &#10;2040 &#10;2040 &#10;2045 &#10;2050 2055 2060 &#10;Non-C02 Agriculture &#10;Te rtiary &#10;Industry &#10;2065 &#10;2070 &#10;2015 &#10;2020 &#10;2025 &#10;Carbon Rernoval Technologies &#10;444444 &#10;— — — Net emissions &#10;1.5LlFE &#10;2045 2050 2055 2060 2065 2070 &#10;Source: PRIMES, GAINS, GLOBIOM. "/>
          <p:cNvPicPr preferRelativeResize="0"/>
          <p:nvPr/>
        </p:nvPicPr>
        <p:blipFill rotWithShape="1">
          <a:blip r:embed="rId3">
            <a:alphaModFix/>
          </a:blip>
          <a:srcRect t="6779"/>
          <a:stretch/>
        </p:blipFill>
        <p:spPr>
          <a:xfrm>
            <a:off x="7148804" y="638733"/>
            <a:ext cx="3511827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 descr="Figure 94: Additional &#10;relative to Baseline &#10;annual &#10;100.0 &#10;CIRC &#10;investment (2031-2050) and total GHG reductions (2050) &#10;150.0 &#10;P2X &#10;ELEC &#10;200.0 &#10;H2 &#10;COMBO &#10;LIFE &#10;250.0 &#10;O &#10;x &#10;50.0 &#10;-1000 &#10;-1100 &#10;-1200 &#10;-1300 &#10;o &#10;u -1400 &#10;-1500 &#10;o &#10;-1600 &#10;-1700 &#10;-1800 &#10;-1900 &#10;-2000 &#10;300.0 &#10;TECH &#10;Additional annual investment relativeto baseli ne(EUR billion 2013) &#10;Source: PRIMES. "/>
          <p:cNvPicPr preferRelativeResize="0"/>
          <p:nvPr/>
        </p:nvPicPr>
        <p:blipFill rotWithShape="1">
          <a:blip r:embed="rId4">
            <a:alphaModFix/>
          </a:blip>
          <a:srcRect l="5806" t="13844"/>
          <a:stretch/>
        </p:blipFill>
        <p:spPr>
          <a:xfrm>
            <a:off x="7248128" y="4599174"/>
            <a:ext cx="3412502" cy="216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7583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EU plan : costs</a:t>
            </a:r>
            <a:endParaRPr dirty="0"/>
          </a:p>
        </p:txBody>
      </p:sp>
      <p:sp>
        <p:nvSpPr>
          <p:cNvPr id="72" name="Google Shape;72;p5"/>
          <p:cNvSpPr txBox="1"/>
          <p:nvPr/>
        </p:nvSpPr>
        <p:spPr>
          <a:xfrm>
            <a:off x="1703389" y="6359908"/>
            <a:ext cx="85199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*pathway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udpated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(EU REF 2016). June 2018 2030 targets are supposed to be met.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**more or less back of the </a:t>
            </a:r>
            <a:r>
              <a:rPr lang="en-US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enveloppe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evaluation, order of magnitude only. See paper for hypothesis and calibration.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au 4">
                <a:extLst>
                  <a:ext uri="{FF2B5EF4-FFF2-40B4-BE49-F238E27FC236}">
                    <a16:creationId xmlns:a16="http://schemas.microsoft.com/office/drawing/2014/main" id="{C17DD0F7-F42B-F9B1-E774-E7E3B59D9A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0703428"/>
                  </p:ext>
                </p:extLst>
              </p:nvPr>
            </p:nvGraphicFramePr>
            <p:xfrm>
              <a:off x="334962" y="476672"/>
              <a:ext cx="11185983" cy="5621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5110">
                      <a:extLst>
                        <a:ext uri="{9D8B030D-6E8A-4147-A177-3AD203B41FA5}">
                          <a16:colId xmlns:a16="http://schemas.microsoft.com/office/drawing/2014/main" val="782236757"/>
                        </a:ext>
                      </a:extLst>
                    </a:gridCol>
                    <a:gridCol w="2800291">
                      <a:extLst>
                        <a:ext uri="{9D8B030D-6E8A-4147-A177-3AD203B41FA5}">
                          <a16:colId xmlns:a16="http://schemas.microsoft.com/office/drawing/2014/main" val="3069306020"/>
                        </a:ext>
                      </a:extLst>
                    </a:gridCol>
                    <a:gridCol w="2800291">
                      <a:extLst>
                        <a:ext uri="{9D8B030D-6E8A-4147-A177-3AD203B41FA5}">
                          <a16:colId xmlns:a16="http://schemas.microsoft.com/office/drawing/2014/main" val="1680384776"/>
                        </a:ext>
                      </a:extLst>
                    </a:gridCol>
                    <a:gridCol w="2800291">
                      <a:extLst>
                        <a:ext uri="{9D8B030D-6E8A-4147-A177-3AD203B41FA5}">
                          <a16:colId xmlns:a16="http://schemas.microsoft.com/office/drawing/2014/main" val="2941483772"/>
                        </a:ext>
                      </a:extLst>
                    </a:gridCol>
                  </a:tblGrid>
                  <a:tr h="331108">
                    <a:tc>
                      <a:txBody>
                        <a:bodyPr/>
                        <a:lstStyle/>
                        <a:p>
                          <a:r>
                            <a:rPr lang="en-US" sz="1200" cap="small" baseline="0" noProof="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EU wide</a:t>
                          </a:r>
                          <a:endParaRPr lang="en-US" sz="1200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+1.5°C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+2°C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Source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7235301"/>
                      </a:ext>
                    </a:extLst>
                  </a:tr>
                  <a:tr h="331108">
                    <a:tc gridSpan="4">
                      <a:txBody>
                        <a:bodyPr/>
                        <a:lstStyle/>
                        <a:p>
                          <a:r>
                            <a:rPr lang="en-US" sz="1200" b="1" cap="small" baseline="0" noProof="0" dirty="0"/>
                            <a:t>Macro monetary costs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3700875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Additional investment (to baseline*)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180−300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150−200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EC « Clean planet for all » (2018)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1210911"/>
                      </a:ext>
                    </a:extLst>
                  </a:tr>
                  <a:tr h="545355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Damages</a:t>
                          </a:r>
                        </a:p>
                        <a:p>
                          <a:pPr marL="357188" lvl="1" indent="-180975">
                            <a:buFont typeface="Arial" panose="020B0604020202020204" pitchFamily="34" charset="0"/>
                            <a:buChar char="•"/>
                            <a:tabLst>
                              <a:tab pos="536575" algn="l"/>
                            </a:tabLst>
                          </a:pPr>
                          <a:r>
                            <a:rPr lang="en-US" sz="1200" noProof="0" dirty="0"/>
                            <a:t>Exclude habitat losses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0" noProof="0" dirty="0"/>
                        </a:p>
                        <a:p>
                          <a:pPr algn="ctr"/>
                          <a:r>
                            <a:rPr lang="en-US" sz="1200" i="1" noProof="0" dirty="0"/>
                            <a:t>(well below +2°C damages)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200" i="1" noProof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140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r>
                            <a:rPr lang="en-US" sz="1200" i="1" noProof="0" dirty="0"/>
                            <a:t>PESETA IV study report (2023)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607243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International transfers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50−100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COP21-26 </a:t>
                          </a:r>
                          <a:r>
                            <a:rPr lang="en-US" sz="1200" i="1" noProof="0" dirty="0" err="1"/>
                            <a:t>pledges+US</a:t>
                          </a:r>
                          <a:r>
                            <a:rPr lang="en-US" sz="1200" i="1" noProof="0" dirty="0"/>
                            <a:t> retractation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65672"/>
                      </a:ext>
                    </a:extLst>
                  </a:tr>
                  <a:tr h="759601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Stranded assets</a:t>
                          </a:r>
                        </a:p>
                        <a:p>
                          <a:pPr marL="357188" lvl="1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noProof="0" dirty="0"/>
                            <a:t>Personal cars</a:t>
                          </a:r>
                        </a:p>
                        <a:p>
                          <a:pPr marL="357188" lvl="1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noProof="0" dirty="0"/>
                            <a:t>Coal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(increases with delayed transition)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€</m:t>
                              </m:r>
                            </m:oMath>
                          </a14:m>
                          <a:r>
                            <a:rPr lang="en-US" sz="1200" baseline="0" noProof="0" dirty="0"/>
                            <a:t> as a capital loss,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0" i="1" noProof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€/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1200" noProof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5−10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(well below +1.5°C stranded assets)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i="1" noProof="0" dirty="0"/>
                        </a:p>
                        <a:p>
                          <a:pPr algn="ctr"/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r>
                            <a:rPr lang="en-US" sz="1200" i="1" noProof="0" dirty="0"/>
                            <a:t>Authors’ evaluation**</a:t>
                          </a:r>
                        </a:p>
                        <a:p>
                          <a:pPr algn="ctr"/>
                          <a:r>
                            <a:rPr lang="en-US" sz="1200" i="1" noProof="0" dirty="0"/>
                            <a:t>EC 2019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7778787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Migration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Well below +2°C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€/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200" noProof="0" dirty="0"/>
                            <a:t> per million migrants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Authors’ evaluation**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248315"/>
                      </a:ext>
                    </a:extLst>
                  </a:tr>
                  <a:tr h="331108">
                    <a:tc gridSpan="4">
                      <a:txBody>
                        <a:bodyPr/>
                        <a:lstStyle/>
                        <a:p>
                          <a:pPr marL="0" lv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b="1" cap="small" baseline="0" noProof="0" dirty="0"/>
                            <a:t>Behavior curbing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7529871"/>
                      </a:ext>
                    </a:extLst>
                  </a:tr>
                  <a:tr h="693366">
                    <a:tc>
                      <a:txBody>
                        <a:bodyPr/>
                        <a:lstStyle/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Deadweight loss carbon pricing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Distributional cost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€/</m:t>
                                </m:r>
                                <m:r>
                                  <a:rPr lang="en-US" sz="1200" i="1" noProof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200" noProof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noProof="0" dirty="0"/>
                            <a:t>Carbon price of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300€/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𝑡𝐶𝑂</m:t>
                              </m:r>
                              <m:r>
                                <a:rPr lang="en-US" sz="1200" i="1" baseline="-25000" noProof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200" noProof="0" dirty="0"/>
                            <a:t> fully</a:t>
                          </a:r>
                          <a:r>
                            <a:rPr lang="en-US" sz="1200" baseline="0" noProof="0" dirty="0"/>
                            <a:t> compensated</a:t>
                          </a:r>
                          <a:r>
                            <a:rPr lang="en-US" sz="1200" noProof="0" dirty="0"/>
                            <a:t> for the lower half income bracket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0" i="1" baseline="0" noProof="0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200" baseline="0" noProof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baseline="0" noProof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fr-FR" sz="1200" b="0" i="1" baseline="0" noProof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i="1" baseline="0" noProof="0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€/</m:t>
                              </m:r>
                              <m:r>
                                <a:rPr lang="en-US" sz="1200" i="1" noProof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200" noProof="0" dirty="0"/>
                            <a:t> initial</a:t>
                          </a:r>
                          <a:r>
                            <a:rPr lang="en-US" sz="1200" baseline="0" noProof="0" dirty="0"/>
                            <a:t> transfer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0" i="1" baseline="0" noProof="0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i="1" baseline="0" noProof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sz="1200" b="0" i="1" baseline="0" noProof="0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sz="1200" b="0" i="1" baseline="0" noProof="0" dirty="0" smtClean="0">
                                  <a:latin typeface="Cambria Math" panose="02040503050406030204" pitchFamily="18" charset="0"/>
                                </a:rPr>
                                <m:t>€/</m:t>
                              </m:r>
                              <m:r>
                                <a:rPr lang="fr-FR" sz="1200" b="0" i="1" baseline="0" noProof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200" noProof="0" dirty="0"/>
                            <a:t> from</a:t>
                          </a:r>
                          <a:r>
                            <a:rPr lang="en-US" sz="1200" baseline="0" noProof="0" dirty="0"/>
                            <a:t> 2050</a:t>
                          </a: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Authors’ evaluation**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Authors’ evaluation**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601660"/>
                      </a:ext>
                    </a:extLst>
                  </a:tr>
                  <a:tr h="331108">
                    <a:tc gridSpan="4">
                      <a:txBody>
                        <a:bodyPr/>
                        <a:lstStyle/>
                        <a:p>
                          <a:pPr marL="0" lv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b="1" cap="small" baseline="0" noProof="0" dirty="0"/>
                            <a:t>Co benefits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8134432"/>
                      </a:ext>
                    </a:extLst>
                  </a:tr>
                  <a:tr h="973850">
                    <a:tc>
                      <a:txBody>
                        <a:bodyPr/>
                        <a:lstStyle/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Air pollution health effect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Diet and chemicals health effect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Ease of eco anxiety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Sense of Justice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Based on SLV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No monetary evaluation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No monetary evaluation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No monetary evaluation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equivalent or lower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lower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equivalent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equivalent or higher 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PESETA IV study report (2023)</a:t>
                          </a:r>
                        </a:p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endParaRPr lang="en-US" sz="1200" i="1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1676103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7800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Macro stimulus benefits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Minor compared </a:t>
                          </a:r>
                          <a:r>
                            <a:rPr lang="en-US" sz="1200" noProof="0"/>
                            <a:t>to year costs</a:t>
                          </a: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Authors’ review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5046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au 4">
                <a:extLst>
                  <a:ext uri="{FF2B5EF4-FFF2-40B4-BE49-F238E27FC236}">
                    <a16:creationId xmlns:a16="http://schemas.microsoft.com/office/drawing/2014/main" id="{C17DD0F7-F42B-F9B1-E774-E7E3B59D9A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0703428"/>
                  </p:ext>
                </p:extLst>
              </p:nvPr>
            </p:nvGraphicFramePr>
            <p:xfrm>
              <a:off x="334962" y="476672"/>
              <a:ext cx="11185983" cy="5621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5110">
                      <a:extLst>
                        <a:ext uri="{9D8B030D-6E8A-4147-A177-3AD203B41FA5}">
                          <a16:colId xmlns:a16="http://schemas.microsoft.com/office/drawing/2014/main" val="782236757"/>
                        </a:ext>
                      </a:extLst>
                    </a:gridCol>
                    <a:gridCol w="2800291">
                      <a:extLst>
                        <a:ext uri="{9D8B030D-6E8A-4147-A177-3AD203B41FA5}">
                          <a16:colId xmlns:a16="http://schemas.microsoft.com/office/drawing/2014/main" val="3069306020"/>
                        </a:ext>
                      </a:extLst>
                    </a:gridCol>
                    <a:gridCol w="2800291">
                      <a:extLst>
                        <a:ext uri="{9D8B030D-6E8A-4147-A177-3AD203B41FA5}">
                          <a16:colId xmlns:a16="http://schemas.microsoft.com/office/drawing/2014/main" val="1680384776"/>
                        </a:ext>
                      </a:extLst>
                    </a:gridCol>
                    <a:gridCol w="2800291">
                      <a:extLst>
                        <a:ext uri="{9D8B030D-6E8A-4147-A177-3AD203B41FA5}">
                          <a16:colId xmlns:a16="http://schemas.microsoft.com/office/drawing/2014/main" val="2941483772"/>
                        </a:ext>
                      </a:extLst>
                    </a:gridCol>
                  </a:tblGrid>
                  <a:tr h="331108">
                    <a:tc>
                      <a:txBody>
                        <a:bodyPr/>
                        <a:lstStyle/>
                        <a:p>
                          <a:r>
                            <a:rPr lang="en-US" sz="1200" cap="small" baseline="0" noProof="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EU wide</a:t>
                          </a:r>
                          <a:endParaRPr lang="en-US" sz="1200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+1.5°C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+2°C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Source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7235301"/>
                      </a:ext>
                    </a:extLst>
                  </a:tr>
                  <a:tr h="331108">
                    <a:tc gridSpan="4">
                      <a:txBody>
                        <a:bodyPr/>
                        <a:lstStyle/>
                        <a:p>
                          <a:r>
                            <a:rPr lang="en-US" sz="1200" b="1" cap="small" baseline="0" noProof="0" dirty="0"/>
                            <a:t>Macro monetary costs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3700875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Additional investment (to baseline*)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5" t="-203846" r="-201818" b="-1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548" t="-203846" r="-100905" b="-1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EC « Clean planet for all » (2018)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1210911"/>
                      </a:ext>
                    </a:extLst>
                  </a:tr>
                  <a:tr h="545355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Damages</a:t>
                          </a:r>
                        </a:p>
                        <a:p>
                          <a:pPr marL="357188" lvl="1" indent="-180975">
                            <a:buFont typeface="Arial" panose="020B0604020202020204" pitchFamily="34" charset="0"/>
                            <a:buChar char="•"/>
                            <a:tabLst>
                              <a:tab pos="536575" algn="l"/>
                            </a:tabLst>
                          </a:pPr>
                          <a:r>
                            <a:rPr lang="en-US" sz="1200" noProof="0" dirty="0"/>
                            <a:t>Exclude habitat losses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0" noProof="0" dirty="0"/>
                        </a:p>
                        <a:p>
                          <a:pPr algn="ctr"/>
                          <a:r>
                            <a:rPr lang="en-US" sz="1200" i="1" noProof="0" dirty="0"/>
                            <a:t>(well below +2°C damages)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548" t="-179545" r="-100905" b="-73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r>
                            <a:rPr lang="en-US" sz="1200" i="1" noProof="0" dirty="0"/>
                            <a:t>PESETA IV study report (2023)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9607243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International transfers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5" t="-473077" r="-201818" b="-11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548" t="-473077" r="-100905" b="-11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COP21-26 </a:t>
                          </a:r>
                          <a:r>
                            <a:rPr lang="en-US" sz="1200" i="1" noProof="0" dirty="0" err="1"/>
                            <a:t>pledges+US</a:t>
                          </a:r>
                          <a:r>
                            <a:rPr lang="en-US" sz="1200" i="1" noProof="0" dirty="0"/>
                            <a:t> retractation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65672"/>
                      </a:ext>
                    </a:extLst>
                  </a:tr>
                  <a:tr h="759601">
                    <a:tc>
                      <a:txBody>
                        <a:bodyPr/>
                        <a:lstStyle/>
                        <a:p>
                          <a:pPr marL="179388" lvl="1" indent="0"/>
                          <a:r>
                            <a:rPr lang="en-US" sz="1200" noProof="0" dirty="0"/>
                            <a:t>Stranded assets</a:t>
                          </a:r>
                        </a:p>
                        <a:p>
                          <a:pPr marL="357188" lvl="1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noProof="0" dirty="0"/>
                            <a:t>Personal cars</a:t>
                          </a:r>
                        </a:p>
                        <a:p>
                          <a:pPr marL="357188" lvl="1" indent="-1778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1200" noProof="0" dirty="0"/>
                            <a:t>Coal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55" t="-248333" r="-201818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(well below +1.5°C stranded assets)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i="1" noProof="0" dirty="0"/>
                        </a:p>
                        <a:p>
                          <a:pPr algn="ctr"/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r>
                            <a:rPr lang="en-US" sz="1200" i="1" noProof="0" dirty="0"/>
                            <a:t>Authors’ evaluation**</a:t>
                          </a:r>
                        </a:p>
                        <a:p>
                          <a:pPr algn="ctr"/>
                          <a:r>
                            <a:rPr lang="en-US" sz="1200" i="1" noProof="0" dirty="0"/>
                            <a:t>EC 2019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7778787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Migration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Well below +2°C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548" t="-803846" r="-100905" b="-8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Authors’ evaluation**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248315"/>
                      </a:ext>
                    </a:extLst>
                  </a:tr>
                  <a:tr h="331108">
                    <a:tc gridSpan="4">
                      <a:txBody>
                        <a:bodyPr/>
                        <a:lstStyle/>
                        <a:p>
                          <a:pPr marL="0" lv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b="1" cap="small" baseline="0" noProof="0" dirty="0"/>
                            <a:t>Behavior curbing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7529871"/>
                      </a:ext>
                    </a:extLst>
                  </a:tr>
                  <a:tr h="693366">
                    <a:tc>
                      <a:txBody>
                        <a:bodyPr/>
                        <a:lstStyle/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Deadweight loss carbon pricing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Distributional cost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13" t="-474545" r="-50567" b="-2363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Authors’ evaluation**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i="1" noProof="0" dirty="0"/>
                            <a:t>Authors’ evaluation**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601660"/>
                      </a:ext>
                    </a:extLst>
                  </a:tr>
                  <a:tr h="331108">
                    <a:tc gridSpan="4">
                      <a:txBody>
                        <a:bodyPr/>
                        <a:lstStyle/>
                        <a:p>
                          <a:pPr marL="0" lv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b="1" cap="small" baseline="0" noProof="0" dirty="0"/>
                            <a:t>Co benefits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b="1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8134432"/>
                      </a:ext>
                    </a:extLst>
                  </a:tr>
                  <a:tr h="973850">
                    <a:tc>
                      <a:txBody>
                        <a:bodyPr/>
                        <a:lstStyle/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Air pollution health effect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Diet and chemicals health effect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Ease of eco anxiety</a:t>
                          </a:r>
                        </a:p>
                        <a:p>
                          <a:pPr marL="179388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Sense of Justice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Based on SLV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No monetary evaluation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No monetary evaluation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No monetary evaluation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equivalent or lower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lower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equivalent</a:t>
                          </a:r>
                        </a:p>
                        <a:p>
                          <a:pPr algn="ctr"/>
                          <a:r>
                            <a:rPr lang="en-US" sz="1200" noProof="0" dirty="0"/>
                            <a:t>equivalent or higher 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PESETA IV study report (2023)</a:t>
                          </a:r>
                        </a:p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endParaRPr lang="en-US" sz="1200" i="1" noProof="0" dirty="0"/>
                        </a:p>
                        <a:p>
                          <a:pPr algn="ctr"/>
                          <a:endParaRPr lang="en-US" sz="1200" i="1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1676103"/>
                      </a:ext>
                    </a:extLst>
                  </a:tr>
                  <a:tr h="331108">
                    <a:tc>
                      <a:txBody>
                        <a:bodyPr/>
                        <a:lstStyle/>
                        <a:p>
                          <a:pPr marL="177800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1200" noProof="0" dirty="0"/>
                            <a:t>Macro stimulus benefits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noProof="0" dirty="0"/>
                            <a:t>Minor compared </a:t>
                          </a:r>
                          <a:r>
                            <a:rPr lang="en-US" sz="1200" noProof="0"/>
                            <a:t>to year costs</a:t>
                          </a:r>
                          <a:endParaRPr lang="en-US" sz="1200" noProof="0" dirty="0"/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100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noProof="0" dirty="0"/>
                            <a:t>Authors’ review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250464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>
            <a:off x="334962" y="620688"/>
            <a:ext cx="11562511" cy="6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The transition has to be achieved by 2050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Acceleration in the next 20 years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long (+30 years) and then stand (for ever)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All techs are neither available nor scale nor cost proven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From electric/H2 cars, CCS or NET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Failure is not an option, mistakes are inevitable: likely to push cost up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Delays will translate in stranded assets value (and distributional issues)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Char char="◻"/>
            </a:pPr>
            <a:r>
              <a:rPr lang="en-US" dirty="0"/>
              <a:t>1.5LIFE+1.5TECH more likely to be necessary</a:t>
            </a:r>
            <a:endParaRPr dirty="0"/>
          </a:p>
        </p:txBody>
      </p:sp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7583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EU example : the time factor</a:t>
            </a:r>
            <a:endParaRPr dirty="0"/>
          </a:p>
        </p:txBody>
      </p:sp>
      <p:pic>
        <p:nvPicPr>
          <p:cNvPr id="79" name="Google Shape;79;p6" descr="Figure 90: Two ways to reach net zero GHG emissions - reduction pathways for 1.5TECH &#10;(above) and 1.5LIFE scenario (below) with enhanced LULUCF sink451 &#10;6 &#10;5 &#10;4 &#10;3 &#10;2 &#10;1 &#10;-1 &#10;1.5TECH &#10;2005 &#10;6 &#10;5 &#10;4 &#10;3 &#10;2 &#10;1 &#10;-1 &#10;2005 &#10;2010 &#10;2010 &#10;2015 2020 2025 &#10;Non-C02 other &#10;Residential &#10;Transport &#10;Power &#10;LULUS &#10;2030 &#10;2030 &#10;2035 &#10;2035 &#10;2040 &#10;2040 &#10;2045 &#10;2050 2055 2060 &#10;Non-C02 Agriculture &#10;Te rtiary &#10;Industry &#10;2065 &#10;2070 &#10;2015 &#10;2020 &#10;2025 &#10;Carbon Rernoval Technologies &#10;444444 &#10;— — — Net emissions &#10;1.5LlFE &#10;2045 2050 2055 2060 2065 2070 &#10;Source: PRIMES, GAINS, GLOBIOM. "/>
          <p:cNvPicPr preferRelativeResize="0"/>
          <p:nvPr/>
        </p:nvPicPr>
        <p:blipFill rotWithShape="1">
          <a:blip r:embed="rId3">
            <a:alphaModFix/>
          </a:blip>
          <a:srcRect t="57045"/>
          <a:stretch/>
        </p:blipFill>
        <p:spPr>
          <a:xfrm>
            <a:off x="3107605" y="3068961"/>
            <a:ext cx="5976664" cy="310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6" descr="Figure 90: Two ways to reach net zero GHG emissions - reduction pathways for 1.5TECH &#10;(above) and 1.5LIFE scenario (below) with enhanced LULUCF sink451 &#10;6 &#10;5 &#10;4 &#10;3 &#10;2 &#10;1 &#10;-1 &#10;1.5TECH &#10;2005 &#10;6 &#10;5 &#10;4 &#10;3 &#10;2 &#10;1 &#10;-1 &#10;2005 &#10;2010 &#10;2010 &#10;2015 2020 2025 &#10;Non-C02 other &#10;Residential &#10;Transport &#10;Power &#10;LULUS &#10;2030 &#10;2030 &#10;2035 &#10;2035 &#10;2040 &#10;2040 &#10;2045 &#10;2050 2055 2060 &#10;Non-C02 Agriculture &#10;Te rtiary &#10;Industry &#10;2065 &#10;2070 &#10;2015 &#10;2020 &#10;2025 &#10;Carbon Rernoval Technologies &#10;444444 &#10;— — — Net emissions &#10;1.5LlFE &#10;2045 2050 2055 2060 2065 2070 &#10;Source: PRIMES, GAINS, GLOBIOM. "/>
          <p:cNvPicPr preferRelativeResize="0"/>
          <p:nvPr/>
        </p:nvPicPr>
        <p:blipFill rotWithShape="1">
          <a:blip r:embed="rId3">
            <a:alphaModFix/>
          </a:blip>
          <a:srcRect l="18003" t="46423" r="6554" b="44364"/>
          <a:stretch/>
        </p:blipFill>
        <p:spPr>
          <a:xfrm>
            <a:off x="3503712" y="5913698"/>
            <a:ext cx="6336704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8E3CC-B9C1-E093-BAF2-2724628F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 Curent Emissions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EE4BA-02B0-BCED-8734-0AD326AAE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 descr="Une image contenant texte, carte, diagramme&#10;&#10;Description générée automatiquement">
            <a:extLst>
              <a:ext uri="{FF2B5EF4-FFF2-40B4-BE49-F238E27FC236}">
                <a16:creationId xmlns:a16="http://schemas.microsoft.com/office/drawing/2014/main" id="{4BA0FC3B-F1C6-2858-0038-C3242484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23" y="620688"/>
            <a:ext cx="9938554" cy="62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D01AE-5DBF-DC7B-CA04-FAC68D30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Footprint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and </a:t>
            </a:r>
            <a:r>
              <a:rPr lang="fr-FR" dirty="0" err="1"/>
              <a:t>decreases</a:t>
            </a:r>
            <a:r>
              <a:rPr lang="fr-FR" dirty="0"/>
              <a:t> </a:t>
            </a:r>
            <a:r>
              <a:rPr lang="fr-FR" dirty="0" err="1"/>
              <a:t>slowly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E262C-34D6-8743-C769-2508D3C9E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 descr="Une image contenant diagramme, texte, dessin, croquis&#10;&#10;Description générée automatiquement">
            <a:extLst>
              <a:ext uri="{FF2B5EF4-FFF2-40B4-BE49-F238E27FC236}">
                <a16:creationId xmlns:a16="http://schemas.microsoft.com/office/drawing/2014/main" id="{A33A4D4E-1747-14CE-9D56-C042E607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85" y="620688"/>
            <a:ext cx="997923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body" idx="1"/>
          </p:nvPr>
        </p:nvSpPr>
        <p:spPr>
          <a:xfrm>
            <a:off x="334963" y="620688"/>
            <a:ext cx="9024937" cy="604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3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 dirty="0"/>
              <a:t> </a:t>
            </a:r>
            <a:endParaRPr dirty="0"/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942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EU example : the costs are likely underestimated, largely distributional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résentation presse 2310200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ésentation presse 23102006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résentation presse 23102006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2143</Words>
  <Application>Microsoft Macintosh PowerPoint</Application>
  <PresentationFormat>Grand écran</PresentationFormat>
  <Paragraphs>262</Paragraphs>
  <Slides>23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Noto Sans Symbols</vt:lpstr>
      <vt:lpstr>Source Sans Pro</vt:lpstr>
      <vt:lpstr>Times New Roman</vt:lpstr>
      <vt:lpstr>1_présentation presse 23102006</vt:lpstr>
      <vt:lpstr>S9. Economics of Environment Conclusion I</vt:lpstr>
      <vt:lpstr>In order to make 10b people live well on one planet we need to :</vt:lpstr>
      <vt:lpstr>Remember, climate is one of many boundaries</vt:lpstr>
      <vt:lpstr>Transition : The EU plan</vt:lpstr>
      <vt:lpstr>The EU plan : costs</vt:lpstr>
      <vt:lpstr>The EU example : the time factor</vt:lpstr>
      <vt:lpstr>EU Curent Emissions</vt:lpstr>
      <vt:lpstr>Footprint is higher and decreases slowly</vt:lpstr>
      <vt:lpstr>The EU example : the costs are likely underestimated, largely distributional</vt:lpstr>
      <vt:lpstr>The EU plan : macroeconomic impacts of the energy transition</vt:lpstr>
      <vt:lpstr>Change in behaviour is well driven by prices, price of energy has been low</vt:lpstr>
      <vt:lpstr>Finding the right price : McKinsey Abatement Curve</vt:lpstr>
      <vt:lpstr>The Green Deal</vt:lpstr>
      <vt:lpstr>Review of texts adopted</vt:lpstr>
      <vt:lpstr>EU ETS remains an important pillar </vt:lpstr>
      <vt:lpstr>S10. Economics of Environnement Conclusion II</vt:lpstr>
      <vt:lpstr>The ozone Hole and the Montreal Protocol</vt:lpstr>
      <vt:lpstr>The montreal protocol</vt:lpstr>
      <vt:lpstr>Brainstorming session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S9. Economics of Environment Conclusion I</dc:title>
  <dc:creator>timbeau</dc:creator>
  <cp:lastModifiedBy>Xavier Timbeau</cp:lastModifiedBy>
  <cp:revision>41</cp:revision>
  <dcterms:created xsi:type="dcterms:W3CDTF">2006-11-27T08:50:29Z</dcterms:created>
  <dcterms:modified xsi:type="dcterms:W3CDTF">2025-04-21T16:27:11Z</dcterms:modified>
</cp:coreProperties>
</file>